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21"/>
  </p:notesMasterIdLst>
  <p:sldIdLst>
    <p:sldId id="256" r:id="rId2"/>
    <p:sldId id="260" r:id="rId3"/>
    <p:sldId id="270" r:id="rId4"/>
    <p:sldId id="272" r:id="rId5"/>
    <p:sldId id="282" r:id="rId6"/>
    <p:sldId id="284" r:id="rId7"/>
    <p:sldId id="283" r:id="rId8"/>
    <p:sldId id="285" r:id="rId9"/>
    <p:sldId id="280" r:id="rId10"/>
    <p:sldId id="263" r:id="rId11"/>
    <p:sldId id="266" r:id="rId12"/>
    <p:sldId id="278" r:id="rId13"/>
    <p:sldId id="276" r:id="rId14"/>
    <p:sldId id="277" r:id="rId15"/>
    <p:sldId id="267" r:id="rId16"/>
    <p:sldId id="262" r:id="rId17"/>
    <p:sldId id="279" r:id="rId18"/>
    <p:sldId id="273" r:id="rId19"/>
    <p:sldId id="28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1544" autoAdjust="0"/>
  </p:normalViewPr>
  <p:slideViewPr>
    <p:cSldViewPr snapToGrid="0" snapToObjects="1">
      <p:cViewPr varScale="1">
        <p:scale>
          <a:sx n="45" d="100"/>
          <a:sy n="45" d="100"/>
        </p:scale>
        <p:origin x="2784" y="48"/>
      </p:cViewPr>
      <p:guideLst>
        <p:guide orient="horz" pos="2160"/>
        <p:guide pos="2880"/>
      </p:guideLst>
    </p:cSldViewPr>
  </p:slideViewPr>
  <p:notesTextViewPr>
    <p:cViewPr>
      <p:scale>
        <a:sx n="3" d="2"/>
        <a:sy n="3" d="2"/>
      </p:scale>
      <p:origin x="0" y="-280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5F4644-5C97-8D42-94B0-E3309FBCC245}" type="datetimeFigureOut">
              <a:rPr lang="en-US" smtClean="0"/>
              <a:t>6/3/2019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790B77-4AC9-DF4D-963B-EF59E34B6D7B}" type="slidenum">
              <a:rPr lang="en-US" smtClean="0"/>
              <a:t>‹#›</a:t>
            </a:fld>
            <a:endParaRPr lang="en-US"/>
          </a:p>
        </p:txBody>
      </p:sp>
    </p:spTree>
    <p:extLst>
      <p:ext uri="{BB962C8B-B14F-4D97-AF65-F5344CB8AC3E}">
        <p14:creationId xmlns:p14="http://schemas.microsoft.com/office/powerpoint/2010/main" val="1325774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hem.us/story/inqueery-butch"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ulsupride.ca/glossary.html" TargetMode="External"/><Relationship Id="rId5" Type="http://schemas.openxmlformats.org/officeDocument/2006/relationships/hyperlink" Target="https://thenib.com/i-came-out-late-and-that-s-okay" TargetMode="External"/><Relationship Id="rId4" Type="http://schemas.openxmlformats.org/officeDocument/2006/relationships/hyperlink" Target="https://www.them.us/story/inqueery-femme"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teenvogue.com/story/going-to-doctor-when-transgender-and-gender-nonconforming" TargetMode="External"/><Relationship Id="rId3" Type="http://schemas.openxmlformats.org/officeDocument/2006/relationships/hyperlink" Target="https://www.them.us/story/eisha-love-answers-twitter-questions" TargetMode="External"/><Relationship Id="rId7" Type="http://schemas.openxmlformats.org/officeDocument/2006/relationships/hyperlink" Target="https://www.ftmmagazine.com/how-to-talk-and-listen-to-transgender-people-ted-talk/"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radicalcopyeditor.com/2018/07/13/update-to-transgender-style-guide-avoiding-invalidating-language-traps/" TargetMode="External"/><Relationship Id="rId11" Type="http://schemas.openxmlformats.org/officeDocument/2006/relationships/hyperlink" Target="http://www.transstudent.org/definitions/" TargetMode="External"/><Relationship Id="rId5" Type="http://schemas.openxmlformats.org/officeDocument/2006/relationships/hyperlink" Target="https://www.them.us/story/inqueery-transgender" TargetMode="External"/><Relationship Id="rId10" Type="http://schemas.openxmlformats.org/officeDocument/2006/relationships/hyperlink" Target="https://www.pride.com/comingout/2019/5/26/nickelodeon-actor-reveals-he-transitioned-coming-hollywood" TargetMode="External"/><Relationship Id="rId4" Type="http://schemas.openxmlformats.org/officeDocument/2006/relationships/hyperlink" Target="https://www.them.us/story/inqueery-drag" TargetMode="External"/><Relationship Id="rId9" Type="http://schemas.openxmlformats.org/officeDocument/2006/relationships/hyperlink" Target="https://www.vice.com/en_ca/article/wjvnw9/police-department-policies-toward-transgender-people"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thenib.com/boobs-aren-t-binary?t=recent" TargetMode="External"/><Relationship Id="rId3" Type="http://schemas.openxmlformats.org/officeDocument/2006/relationships/hyperlink" Target="https://www.them.us/story/inqueery-intersex" TargetMode="External"/><Relationship Id="rId7" Type="http://schemas.openxmlformats.org/officeDocument/2006/relationships/hyperlink" Target="https://www.psychologytoday.com/ca/blog/sex-sexuality-and-romance/201807/what-everyone-should-know-about-genderqueer-and-non-binar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ftmmagazine.com/non-binary/" TargetMode="External"/><Relationship Id="rId5" Type="http://schemas.openxmlformats.org/officeDocument/2006/relationships/hyperlink" Target="https://www.them.us/story/inqueery-genderqueer" TargetMode="External"/><Relationship Id="rId10" Type="http://schemas.openxmlformats.org/officeDocument/2006/relationships/hyperlink" Target="https://twitter.com/merriamwebster/status/724645568014868480?lang=en" TargetMode="External"/><Relationship Id="rId4" Type="http://schemas.openxmlformats.org/officeDocument/2006/relationships/hyperlink" Target="https://www.facebook.com/285361880228/posts/10157443319195229?s=731060561&amp;v=e&amp;sfns=mo" TargetMode="External"/><Relationship Id="rId9" Type="http://schemas.openxmlformats.org/officeDocument/2006/relationships/hyperlink" Target="https://www.teenvogue.com/story/what-is-non-binary-gender"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thetrevorproject.org/trvr_support_center/asexual/%23sm.0000018hgl4vjrfhttkoy8gmlvvfg" TargetMode="External"/><Relationship Id="rId3" Type="http://schemas.openxmlformats.org/officeDocument/2006/relationships/hyperlink" Target="https://www.merriam-webster.com/dictionary/homosexual" TargetMode="External"/><Relationship Id="rId7" Type="http://schemas.openxmlformats.org/officeDocument/2006/relationships/hyperlink" Target="http://transcendingboundaries.org/pdf/asexuality_brochure.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verydayfeminism.com/2016/08/affirmations-for-asexual-people/?utm_source=facebook&amp;utm_medium=bitch&amp;utm_campaign=swap" TargetMode="External"/><Relationship Id="rId11" Type="http://schemas.openxmlformats.org/officeDocument/2006/relationships/hyperlink" Target="https://www.asexuality.org/en/topic/94606-a-really-well-done-comic-on-asexuality/" TargetMode="External"/><Relationship Id="rId5" Type="http://schemas.openxmlformats.org/officeDocument/2006/relationships/hyperlink" Target="https://www.them.us/story/inqueery-agender" TargetMode="External"/><Relationship Id="rId10" Type="http://schemas.openxmlformats.org/officeDocument/2006/relationships/hyperlink" Target="http://www.ulsupride.ca/glossary.html" TargetMode="External"/><Relationship Id="rId4" Type="http://schemas.openxmlformats.org/officeDocument/2006/relationships/hyperlink" Target="https://www.merriam-webster.com/dictionary/heterosexual" TargetMode="External"/><Relationship Id="rId9" Type="http://schemas.openxmlformats.org/officeDocument/2006/relationships/hyperlink" Target="https://www.asexuality.org/?q=family.html"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www.soc.ucsb.edu/sexinfo/article/pansexuality" TargetMode="External"/><Relationship Id="rId3" Type="http://schemas.openxmlformats.org/officeDocument/2006/relationships/hyperlink" Target="https://www.them.us/story/pansexuality-101" TargetMode="External"/><Relationship Id="rId7" Type="http://schemas.openxmlformats.org/officeDocument/2006/relationships/hyperlink" Target="https://twitter.com/schittscreek/status/878688035789045762?lang=e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glaad.org/blog/what-pansexuality-4-pan-celebs-explain-their-own-words" TargetMode="External"/><Relationship Id="rId5" Type="http://schemas.openxmlformats.org/officeDocument/2006/relationships/hyperlink" Target="https://lgbtq.arizona.edu/sites/lgbtq.arizona.edu/files/Resource_Guide-Bisexual_and_Pansexual.pdf" TargetMode="External"/><Relationship Id="rId4" Type="http://schemas.openxmlformats.org/officeDocument/2006/relationships/hyperlink" Target="https://www.them.us/story/inqueery-pansexual" TargetMode="External"/><Relationship Id="rId9" Type="http://schemas.openxmlformats.org/officeDocument/2006/relationships/hyperlink" Target="https://www.deviantart.com/chlove-art/art/Go-Get-a-Roomie-Pansexuality-306776165"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hem.us/story/inqueery-two-spirit" TargetMode="External"/><Relationship Id="rId7" Type="http://schemas.openxmlformats.org/officeDocument/2006/relationships/hyperlink" Target="https://www.thecanadianencyclopedia.ca/en/article/two-spiri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cbc.ca/news/canada/manitoba/two-spirit-archives-university-winnipeg-1.5150759?__vfz=medium%3Dsharebar" TargetMode="External"/><Relationship Id="rId5" Type="http://schemas.openxmlformats.org/officeDocument/2006/relationships/hyperlink" Target="https://www.teenvogue.com/story/gender-variance-around-the-world" TargetMode="External"/><Relationship Id="rId4" Type="http://schemas.openxmlformats.org/officeDocument/2006/relationships/hyperlink" Target="https://www.cbc.ca/news/canada/calgary/two-spirit-harlan-pruden-1.4881603"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algaryqueerartssociety.com/2018-fairy-tales-calgarys-queer-film-festival/2018/5/25/outliers-calgarys-queer-histor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ctionary.com/e/they-is-a-singular-pronoun/?fbclid=IwAR3xOicrL5RWv-5G9oQSSv_v95jxGjQ8f_zsGcSTGjGi5rghBcjDg-iLBq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radicalcopyeditor.com/2018/07/13/update-to-transgender-style-guide-avoiding-invalidating-language-traps/"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verydayfeminism.com/2013/11/things-allies-need-to-know/" TargetMode="External"/><Relationship Id="rId3" Type="http://schemas.openxmlformats.org/officeDocument/2006/relationships/hyperlink" Target="https://alexkapitan.files.wordpress.com/2017/08/trans-style-guide_rev-july-2018.pdf" TargetMode="External"/><Relationship Id="rId7" Type="http://schemas.openxmlformats.org/officeDocument/2006/relationships/hyperlink" Target="https://www.youtube.com/watch?v=C8xJXKYL8pU&amp;feature=youtu.be"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youtube.com/watch?v=_dg86g-QlM0&amp;feature=youtu.be" TargetMode="External"/><Relationship Id="rId5" Type="http://schemas.openxmlformats.org/officeDocument/2006/relationships/hyperlink" Target="https://www.youtube.com/watch?v=Amx7dTgmOh4" TargetMode="External"/><Relationship Id="rId4" Type="http://schemas.openxmlformats.org/officeDocument/2006/relationships/hyperlink" Target="https://radicalcopyeditor.com/2018/07/13/update-to-transgender-style-guide-avoiding-invalidating-language-traps/" TargetMode="External"/><Relationship Id="rId9" Type="http://schemas.openxmlformats.org/officeDocument/2006/relationships/hyperlink" Target="https://www.forbes.com/sites/meimeifox/2019/03/11/why-you-should-consider-transgender-awareness-training-in-your-workplace/%236ddd1cf063a6"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ut.ca/content/guide-acknowledging-first-peoples-traditional-territor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Vlx9iZ9g_9I"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tolerance.org/topics/gender-sexual-identity" TargetMode="External"/><Relationship Id="rId4" Type="http://schemas.openxmlformats.org/officeDocument/2006/relationships/hyperlink" Target="https://www.tolerance.org/magazine/summer-2015/sex-sexual-orientation-gender-identity-gender-expressio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UXI9w0PbBXY&amp;list=PL9B3630951F9F48EF&amp;index=2&amp;t=0s"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transstudent.org/gender" TargetMode="External"/><Relationship Id="rId4" Type="http://schemas.openxmlformats.org/officeDocument/2006/relationships/hyperlink" Target="https://www.tolerance.org/magazine/summer-2015/sex-sexual-orientation-gender-identity-gender-expressio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rebloggy.com/post/popular-lgbtq-transgender-trans-gender-identity-gender-queer-genderqueer-infogr/3578090657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ictionary.com/e/they-is-a-singular-pronoun/?fbclid=IwAR3xOicrL5RWv-5G9oQSSv_v95jxGjQ8f_zsGcSTGjGi5rghBcjDg-iLBq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transstudent.org/pronouns10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lexkapitan.files.wordpress.com/2017/08/trans-style-guide_rev-july-2018.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oed.com/view/Entry/156236?rskey=tWzKzz&amp;result=2&amp;isAdvanced=false%23eid" TargetMode="External"/><Relationship Id="rId5" Type="http://schemas.openxmlformats.org/officeDocument/2006/relationships/hyperlink" Target="https://www.facebook.com/Channel4News/videos/536027033531634/" TargetMode="External"/><Relationship Id="rId4" Type="http://schemas.openxmlformats.org/officeDocument/2006/relationships/hyperlink" Target="https://www.them.us/story/inqueery-history-of-the-word-que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This panel is</a:t>
            </a:r>
            <a:r>
              <a:rPr lang="en-US" baseline="0" dirty="0" smtClean="0"/>
              <a:t> to </a:t>
            </a:r>
            <a:r>
              <a:rPr lang="en-US" sz="1200" kern="1200" dirty="0" smtClean="0">
                <a:solidFill>
                  <a:schemeClr val="tx1"/>
                </a:solidFill>
                <a:effectLst/>
                <a:latin typeface="+mn-lt"/>
                <a:ea typeface="+mn-ea"/>
                <a:cs typeface="+mn-cs"/>
              </a:rPr>
              <a:t>explore the topic of equity, both from the realm of staff supporting elected officials and from the perspective of colleagues employed by an Association. It will introduce participants to developments in LGBTQ2S+ verbiage while exploring how the language used within a workplace can affect equity. The panel will conclude with a candid discussion on the benefits and challenges associated with creating a diverse and equitable workplace, offering time for questions. </a:t>
            </a:r>
            <a:endParaRPr lang="en-US" baseline="0" dirty="0" smtClean="0"/>
          </a:p>
          <a:p>
            <a:endParaRPr lang="en-US" dirty="0" smtClean="0"/>
          </a:p>
          <a:p>
            <a:r>
              <a:rPr lang="en-US" dirty="0" smtClean="0"/>
              <a:t>Our learning objective: </a:t>
            </a:r>
          </a:p>
          <a:p>
            <a:pPr marL="228600" indent="-228600">
              <a:buAutoNum type="arabicPeriod"/>
            </a:pPr>
            <a:r>
              <a:rPr lang="en-US" dirty="0" smtClean="0"/>
              <a:t>Gain</a:t>
            </a:r>
            <a:r>
              <a:rPr lang="en-US" baseline="0" dirty="0" smtClean="0"/>
              <a:t> knowledge regarding the difference between “sex”, “gender” and “sexuality”. </a:t>
            </a:r>
          </a:p>
          <a:p>
            <a:pPr marL="228600" indent="-228600">
              <a:buAutoNum type="arabicPeriod"/>
            </a:pPr>
            <a:r>
              <a:rPr lang="en-US" baseline="0" dirty="0" smtClean="0"/>
              <a:t>Gain knowledge regarding common LGBTQ2S+ verbiage. </a:t>
            </a:r>
          </a:p>
          <a:p>
            <a:pPr marL="228600" indent="-228600">
              <a:buAutoNum type="arabicPeriod"/>
            </a:pPr>
            <a:r>
              <a:rPr lang="en-US" dirty="0" smtClean="0"/>
              <a:t>Gain tools on how to navigate unfamiliar linguistic</a:t>
            </a:r>
            <a:r>
              <a:rPr lang="en-US" baseline="0" dirty="0" smtClean="0"/>
              <a:t> interactions (e.g. asking someone’s pronouns). </a:t>
            </a:r>
            <a:endParaRPr lang="en-US"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before we dive into that, I wanted to introduce myself to the group</a:t>
            </a:r>
            <a:r>
              <a:rPr lang="en-US" dirty="0" smtClean="0"/>
              <a:t>.</a:t>
            </a:r>
            <a:r>
              <a:rPr lang="en-US" baseline="0" dirty="0" smtClean="0"/>
              <a:t> My name is Derrick Antson, I use He/Him pronouns, and I am the </a:t>
            </a:r>
            <a:r>
              <a:rPr lang="en-US" baseline="0" dirty="0" err="1" smtClean="0"/>
              <a:t>Labour</a:t>
            </a:r>
            <a:r>
              <a:rPr lang="en-US" baseline="0" dirty="0" smtClean="0"/>
              <a:t> Relations Officer with the Mount Royal Faculty Association. I have been a volunteer and activist within the queer community for a number of years, helping to organize pride celebrations, speaking at marches, and organizing protests. I am also nervous about being here today. Despite my involvement within the LGBTQ+ community, I am suffering from </a:t>
            </a:r>
            <a:r>
              <a:rPr lang="en-US" i="1" baseline="0" dirty="0" smtClean="0"/>
              <a:t>imposter syndrome</a:t>
            </a:r>
            <a:r>
              <a:rPr lang="en-US" i="0" baseline="0" dirty="0" smtClean="0"/>
              <a:t>. And</a:t>
            </a:r>
            <a:r>
              <a:rPr lang="en-US" baseline="0" dirty="0" smtClean="0"/>
              <a:t> I am seeing a lot of the worries within myself, right now, that I have seen within my colleagues and comrades when they interact the LGBTQ+ community, or any equity seeking group. We don’t want to make a mistake or offend anyone, and are unsure if our knowledge is up-to-date. And this is what brought me to suggesting this panel. To recognize that I, like everyone here today, is still learning, and that there are a lot of different word that exist and have existed, and that its okay not to know all the things.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So in addition to the 3 formal learning objectives, I am offering a fourth outcome; a pathway forward as we learn together; an understanding that topics of this nature can cause anxiety and that no one is perfect. Honest mistakes happen and that’s why we engage in professional development conferences, to learn what we don’t know. </a:t>
            </a:r>
            <a:endParaRPr lang="en-US" dirty="0" smtClean="0"/>
          </a:p>
        </p:txBody>
      </p:sp>
      <p:sp>
        <p:nvSpPr>
          <p:cNvPr id="4" name="Slide Number Placeholder 3"/>
          <p:cNvSpPr>
            <a:spLocks noGrp="1"/>
          </p:cNvSpPr>
          <p:nvPr>
            <p:ph type="sldNum" sz="quarter" idx="10"/>
          </p:nvPr>
        </p:nvSpPr>
        <p:spPr/>
        <p:txBody>
          <a:bodyPr/>
          <a:lstStyle/>
          <a:p>
            <a:fld id="{F5790B77-4AC9-DF4D-963B-EF59E34B6D7B}" type="slidenum">
              <a:rPr lang="en-US" smtClean="0"/>
              <a:t>1</a:t>
            </a:fld>
            <a:endParaRPr lang="en-US"/>
          </a:p>
        </p:txBody>
      </p:sp>
    </p:spTree>
    <p:extLst>
      <p:ext uri="{BB962C8B-B14F-4D97-AF65-F5344CB8AC3E}">
        <p14:creationId xmlns:p14="http://schemas.microsoft.com/office/powerpoint/2010/main" val="3605387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three words describe someone’s Sexuality. Whether it be liking someone of the same gender or someone of other genders. </a:t>
            </a:r>
          </a:p>
          <a:p>
            <a:endParaRPr lang="en-US" dirty="0" smtClean="0"/>
          </a:p>
          <a:p>
            <a:r>
              <a:rPr lang="en-US" dirty="0" smtClean="0"/>
              <a:t>In today’s day-and-age, these</a:t>
            </a:r>
            <a:r>
              <a:rPr lang="en-US" baseline="0" dirty="0" smtClean="0"/>
              <a:t> have become common place terms. In the interest of time, does anyone need me to highlight anything specific about the terms Lesbian, Gay, Bisexuality? </a:t>
            </a:r>
          </a:p>
          <a:p>
            <a:endParaRPr lang="en-US" baseline="0" dirty="0" smtClean="0"/>
          </a:p>
          <a:p>
            <a:r>
              <a:rPr lang="en-US" baseline="0" dirty="0" smtClean="0"/>
              <a:t>Then before we move on, I wanted to highlight a couple things</a:t>
            </a:r>
          </a:p>
          <a:p>
            <a:pPr marL="171450" indent="-171450">
              <a:buFont typeface="Arial" panose="020B0604020202020204" pitchFamily="34" charset="0"/>
              <a:buChar char="•"/>
            </a:pPr>
            <a:r>
              <a:rPr lang="en-US" baseline="0" dirty="0" smtClean="0"/>
              <a:t>Bisexuality has a few misnomers. 1) Bisexuality is real and valid, 2) a person is still bisexual regardless of the gender of their partner, 3) it is not a transition “phase,” and is to be accept no different then any other sexuality. </a:t>
            </a:r>
          </a:p>
          <a:p>
            <a:pPr marL="171450" lvl="0" indent="-171450">
              <a:buFont typeface="Arial" panose="020B0604020202020204" pitchFamily="34" charset="0"/>
              <a:buChar char="•"/>
            </a:pPr>
            <a:r>
              <a:rPr lang="en-US" baseline="0" dirty="0" smtClean="0"/>
              <a:t>Historically, the term Gay has been used as an umbrella term to refer to anyone that fits into the LGBTQ2S+ community. It wasn’t precise in its description, obscured the uniqueness of many people that were within the LGBTQ2S+ community, and often offered an assumed that an individual held a default identity of male, cisgender, white, etc. A good example of this change is GAY PRIDE vs. PRIDE. When Pride celebrations started they were marked as “gay pride,” but with the inclusion of popular politics, media, corporate donation, increased marginalization of non-white/male/cisgender member of the LGBTQ2S+ community. You saw the growth of Dyke and Trans Marches, as a way to reclaim space. It came with it a rejection of the term “gay” as an umbrella term and a term that just related to no longer saw themselves reflected in the celebration. </a:t>
            </a:r>
          </a:p>
          <a:p>
            <a:endParaRPr lang="en-US" baseline="0" dirty="0" smtClean="0"/>
          </a:p>
          <a:p>
            <a:r>
              <a:rPr lang="en-US" b="0" dirty="0" smtClean="0"/>
              <a:t>Additional</a:t>
            </a:r>
            <a:r>
              <a:rPr lang="en-US" b="0" baseline="0" dirty="0" smtClean="0"/>
              <a:t> Links</a:t>
            </a:r>
          </a:p>
          <a:p>
            <a:pPr marL="171450" indent="-171450">
              <a:buFont typeface="Arial" panose="020B0604020202020204" pitchFamily="34" charset="0"/>
              <a:buChar char="•"/>
            </a:pPr>
            <a:r>
              <a:rPr lang="en-US" baseline="0" dirty="0" err="1" smtClean="0"/>
              <a:t>Inqueery</a:t>
            </a:r>
            <a:r>
              <a:rPr lang="en-US" baseline="0" dirty="0" smtClean="0"/>
              <a:t>: History of the Word Butch: </a:t>
            </a:r>
            <a:r>
              <a:rPr lang="en-US" dirty="0" smtClean="0">
                <a:hlinkClick r:id="rId3"/>
              </a:rPr>
              <a:t>https://www.them.us/story/inqueery-butch</a:t>
            </a:r>
            <a:endParaRPr lang="en-US" dirty="0" smtClean="0"/>
          </a:p>
          <a:p>
            <a:pPr marL="171450" indent="-171450">
              <a:buFont typeface="Arial" panose="020B0604020202020204" pitchFamily="34" charset="0"/>
              <a:buChar char="•"/>
            </a:pPr>
            <a:r>
              <a:rPr lang="en-US" baseline="0" dirty="0" err="1" smtClean="0"/>
              <a:t>Inqueery</a:t>
            </a:r>
            <a:r>
              <a:rPr lang="en-US" baseline="0" dirty="0" smtClean="0"/>
              <a:t>: History of the Word Femme: </a:t>
            </a:r>
            <a:r>
              <a:rPr lang="en-US" dirty="0" smtClean="0">
                <a:hlinkClick r:id="rId4"/>
              </a:rPr>
              <a:t>https://www.them.us/story/inqueery-femme</a:t>
            </a:r>
            <a:endParaRPr lang="en-US" dirty="0" smtClean="0"/>
          </a:p>
          <a:p>
            <a:pPr marL="171450" indent="-171450">
              <a:buFont typeface="Arial" panose="020B0604020202020204" pitchFamily="34" charset="0"/>
              <a:buChar char="•"/>
            </a:pPr>
            <a:r>
              <a:rPr lang="en-US" dirty="0" smtClean="0"/>
              <a:t>I</a:t>
            </a:r>
            <a:r>
              <a:rPr lang="en-US" baseline="0" dirty="0" smtClean="0"/>
              <a:t> Came Out Late in Life. And That’s Okay.: </a:t>
            </a:r>
            <a:r>
              <a:rPr lang="en-CA" dirty="0" smtClean="0">
                <a:hlinkClick r:id="rId5"/>
              </a:rPr>
              <a:t>https://thenib.com/i-came-out-late-and-that-s-okay</a:t>
            </a:r>
            <a:endParaRPr lang="en-US" dirty="0" smtClean="0"/>
          </a:p>
          <a:p>
            <a:endParaRPr lang="en-US" baseline="0" dirty="0" smtClean="0"/>
          </a:p>
          <a:p>
            <a:r>
              <a:rPr lang="en-US" dirty="0" smtClean="0">
                <a:solidFill>
                  <a:schemeClr val="tx1"/>
                </a:solidFill>
              </a:rPr>
              <a:t>Sources</a:t>
            </a:r>
            <a:endParaRPr lang="en-US" baseline="0"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smtClean="0"/>
              <a:t>9. ULSU Pride Centre: </a:t>
            </a:r>
            <a:r>
              <a:rPr lang="en-US" dirty="0" smtClean="0">
                <a:hlinkClick r:id="rId6"/>
              </a:rPr>
              <a:t>http://www.ulsupride.ca/glossary.html</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Body)"/>
              </a:rPr>
              <a:t>10. Comic: Assigned Make Comic by Sophie Labelle</a:t>
            </a:r>
          </a:p>
          <a:p>
            <a:pPr marL="228600" marR="0" lvl="0" indent="-228600" algn="l" defTabSz="457200" rtl="0" eaLnBrk="1" fontAlgn="auto" latinLnBrk="0" hangingPunct="1">
              <a:lnSpc>
                <a:spcPct val="100000"/>
              </a:lnSpc>
              <a:spcBef>
                <a:spcPts val="0"/>
              </a:spcBef>
              <a:spcAft>
                <a:spcPts val="0"/>
              </a:spcAft>
              <a:buClrTx/>
              <a:buSzTx/>
              <a:buFontTx/>
              <a:buAutoNum type="arabicPeriod" startAt="8"/>
              <a:tabLst/>
              <a:defRPr/>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F5790B77-4AC9-DF4D-963B-EF59E34B6D7B}" type="slidenum">
              <a:rPr lang="en-US" smtClean="0"/>
              <a:t>10</a:t>
            </a:fld>
            <a:endParaRPr lang="en-US"/>
          </a:p>
        </p:txBody>
      </p:sp>
    </p:spTree>
    <p:extLst>
      <p:ext uri="{BB962C8B-B14F-4D97-AF65-F5344CB8AC3E}">
        <p14:creationId xmlns:p14="http://schemas.microsoft.com/office/powerpoint/2010/main" val="4220130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The word “transgender” has gone through a lot</a:t>
            </a:r>
            <a:r>
              <a:rPr lang="en-US" sz="1200" baseline="0" dirty="0" smtClean="0"/>
              <a:t> of developments over the years, both in meaning and in how trans individuals were labeled. (Reminder: Transgender, develops out of the Latin prefix “trans-”, meaning “on the opposite side of…”) I have included some of these words within the Related Words section of the slide; they include Transsexual, Transvestite, Cross-dresser, and Drag Queen.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In today’s vallecular, each of these words has taken on its own meaning. Within a professional setting the term I would suggest using is transgender or trans; unless otherwise directed by the individual.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Myth: A myth that exists is that </a:t>
            </a:r>
            <a:r>
              <a:rPr lang="en-US" sz="1200" i="1" baseline="0" dirty="0" smtClean="0"/>
              <a:t>all individuals who are transgender must and/or wants to transition to the other gender</a:t>
            </a:r>
            <a:r>
              <a:rPr lang="en-US" sz="1200" baseline="0" dirty="0" smtClean="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Although this may be true for some, it is not true for all. A person doesn’t need to change their sex/anatomy to align it with their gender identity to be trans. For some, its empowering to fit within a binary box, for others its not. </a:t>
            </a: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smtClean="0"/>
              <a:t>Transgender</a:t>
            </a:r>
            <a:r>
              <a:rPr lang="en-US" sz="1200" dirty="0" smtClean="0"/>
              <a:t> does not have an “</a:t>
            </a:r>
            <a:r>
              <a:rPr lang="en-US" sz="1200" dirty="0" err="1" smtClean="0"/>
              <a:t>ed</a:t>
            </a:r>
            <a:r>
              <a:rPr lang="en-US" sz="1200" dirty="0" smtClean="0"/>
              <a:t>” at the end.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Trans-</a:t>
            </a:r>
            <a:r>
              <a:rPr lang="en-US" sz="1200" dirty="0" err="1" smtClean="0"/>
              <a:t>trender</a:t>
            </a:r>
            <a:r>
              <a:rPr lang="en-US" sz="1200" dirty="0" smtClean="0"/>
              <a:t> – A derogatory</a:t>
            </a:r>
            <a:r>
              <a:rPr lang="en-US" sz="1200" baseline="0" dirty="0" smtClean="0"/>
              <a:t> terms that implies that a transgender individual’s identity has been embodies because it “trendy” </a:t>
            </a: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So far, we have focused our discussion in a loose binary, that is to say, around the male/female poles of sex and gender. But, remembering that </a:t>
            </a:r>
            <a:r>
              <a:rPr lang="en-US" sz="1200" i="1" dirty="0" smtClean="0"/>
              <a:t>Transgender</a:t>
            </a:r>
            <a:r>
              <a:rPr lang="en-US" sz="1200" i="1" baseline="0" dirty="0" smtClean="0"/>
              <a:t> is an umbrella term from people whose gender identity differs from the sex they were assigned at birth</a:t>
            </a:r>
            <a:r>
              <a:rPr lang="en-US" sz="1200" i="0" baseline="0" dirty="0" smtClean="0"/>
              <a:t>, it is important to look at the spectrum and the</a:t>
            </a:r>
            <a:r>
              <a:rPr lang="en-US" sz="1200" baseline="0" dirty="0" smtClean="0"/>
              <a:t> variety of identities that are between these to two poles. Transgender develops into an </a:t>
            </a:r>
            <a:r>
              <a:rPr lang="en-US" sz="1200" i="1" baseline="0" dirty="0" smtClean="0"/>
              <a:t>umbrella term</a:t>
            </a:r>
            <a:r>
              <a:rPr lang="en-US" sz="1200" i="0" baseline="0" dirty="0" smtClean="0"/>
              <a:t> being used to refer to all of these identities, while still allowing for more precise terms to come through. </a:t>
            </a: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t>Additional Links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What</a:t>
            </a:r>
            <a:r>
              <a:rPr lang="en-US" b="0" baseline="0" dirty="0" smtClean="0"/>
              <a:t> Is It Like to Be a Trans Woman? Eisha Love Answers Your Questions: </a:t>
            </a:r>
            <a:r>
              <a:rPr lang="en-US" dirty="0" smtClean="0">
                <a:hlinkClick r:id="rId3"/>
              </a:rPr>
              <a:t>https://www.them.us/story/eisha-love-answers-twitter-questions</a:t>
            </a:r>
            <a:endParaRPr lang="en-US" dirty="0" smtClean="0"/>
          </a:p>
          <a:p>
            <a:pPr marL="171450" lvl="0" indent="-171450" defTabSz="457200">
              <a:buFont typeface="Arial" panose="020B0604020202020204" pitchFamily="34" charset="0"/>
              <a:buChar char="•"/>
              <a:defRPr/>
            </a:pPr>
            <a:r>
              <a:rPr lang="en-US" b="0" dirty="0" err="1" smtClean="0"/>
              <a:t>InQueery</a:t>
            </a:r>
            <a:r>
              <a:rPr lang="en-US" b="0" dirty="0" smtClean="0"/>
              <a:t>: Trixie Mattel Breaks Down the History of “Drag”</a:t>
            </a:r>
            <a:r>
              <a:rPr lang="en-US" b="0" baseline="0" dirty="0" smtClean="0"/>
              <a:t>: </a:t>
            </a:r>
            <a:r>
              <a:rPr lang="en-US" dirty="0" smtClean="0">
                <a:hlinkClick r:id="rId4"/>
              </a:rPr>
              <a:t>https://www.them.us/story/inqueery-drag</a:t>
            </a:r>
            <a:endParaRPr lang="en-US" dirty="0" smtClean="0"/>
          </a:p>
          <a:p>
            <a:pPr marL="171450" lvl="0" indent="-171450" defTabSz="457200">
              <a:buFont typeface="Arial" panose="020B0604020202020204" pitchFamily="34" charset="0"/>
              <a:buChar char="•"/>
              <a:defRPr/>
            </a:pPr>
            <a:r>
              <a:rPr lang="en-US" b="0" dirty="0" err="1" smtClean="0"/>
              <a:t>InQueery</a:t>
            </a:r>
            <a:r>
              <a:rPr lang="en-US" b="0" dirty="0" smtClean="0"/>
              <a:t>: What Does the Word “Transgender” Mean?</a:t>
            </a:r>
            <a:r>
              <a:rPr lang="en-US" b="0" baseline="0" dirty="0" smtClean="0"/>
              <a:t>: </a:t>
            </a:r>
            <a:r>
              <a:rPr lang="en-US" dirty="0" smtClean="0">
                <a:hlinkClick r:id="rId5"/>
              </a:rPr>
              <a:t>https://www.them.us/story/inqueery-transgender</a:t>
            </a:r>
            <a:endParaRPr lang="en-US" dirty="0" smtClean="0"/>
          </a:p>
          <a:p>
            <a:pPr marL="171450" lvl="0" indent="-171450" defTabSz="457200">
              <a:buFont typeface="Arial" panose="020B0604020202020204" pitchFamily="34" charset="0"/>
              <a:buChar char="•"/>
              <a:defRPr/>
            </a:pPr>
            <a:r>
              <a:rPr lang="en-US" b="0" dirty="0" smtClean="0"/>
              <a:t>Update</a:t>
            </a:r>
            <a:r>
              <a:rPr lang="en-US" b="0" baseline="0" dirty="0" smtClean="0"/>
              <a:t> to Transgender Style Guide: Avoiding Invalidating Language Traps</a:t>
            </a:r>
            <a:r>
              <a:rPr lang="en-US" b="0" dirty="0" smtClean="0"/>
              <a:t>: </a:t>
            </a:r>
            <a:r>
              <a:rPr lang="en-US" dirty="0" smtClean="0">
                <a:hlinkClick r:id="rId6"/>
              </a:rPr>
              <a:t>https://radicalcopyeditor.com/2018/07/13/update-to-transgender-style-guide-avoiding-invalidating-language-traps/</a:t>
            </a:r>
            <a:endParaRPr lang="en-US" dirty="0" smtClean="0"/>
          </a:p>
          <a:p>
            <a:pPr marL="171450" lvl="0" indent="-171450" defTabSz="457200">
              <a:buFont typeface="Arial" panose="020B0604020202020204" pitchFamily="34" charset="0"/>
              <a:buChar char="•"/>
              <a:defRPr/>
            </a:pPr>
            <a:r>
              <a:rPr lang="en-US" dirty="0" smtClean="0"/>
              <a:t>How</a:t>
            </a:r>
            <a:r>
              <a:rPr lang="en-US" baseline="0" dirty="0" smtClean="0"/>
              <a:t> to Talk (and Listen) to Transgender People | TED Talk: </a:t>
            </a:r>
            <a:r>
              <a:rPr lang="en-CA" dirty="0" smtClean="0">
                <a:hlinkClick r:id="rId7"/>
              </a:rPr>
              <a:t>https://www.ftmmagazine.com/how-to-talk-and-listen-to-transgender-people-ted-talk/</a:t>
            </a:r>
            <a:endParaRPr lang="en-CA" dirty="0" smtClean="0"/>
          </a:p>
          <a:p>
            <a:pPr marL="171450" lvl="0" indent="-171450" defTabSz="457200">
              <a:buFont typeface="Arial" panose="020B0604020202020204" pitchFamily="34" charset="0"/>
              <a:buChar char="•"/>
              <a:defRPr/>
            </a:pPr>
            <a:r>
              <a:rPr lang="en-US" dirty="0" smtClean="0"/>
              <a:t>What Trying to Access Health Care is Like for Transgender and Gender-Nonconforming</a:t>
            </a:r>
            <a:r>
              <a:rPr lang="en-US" baseline="0" dirty="0" smtClean="0"/>
              <a:t> People: </a:t>
            </a:r>
            <a:r>
              <a:rPr lang="en-CA" dirty="0" smtClean="0">
                <a:hlinkClick r:id="rId8"/>
              </a:rPr>
              <a:t>https://www.teenvogue.com/story/going-to-doctor-when-transgender-and-gender-nonconforming</a:t>
            </a:r>
            <a:endParaRPr lang="en-CA" dirty="0" smtClean="0"/>
          </a:p>
          <a:p>
            <a:pPr marL="171450" lvl="0" indent="-171450" defTabSz="457200">
              <a:buFont typeface="Arial" panose="020B0604020202020204" pitchFamily="34" charset="0"/>
              <a:buChar char="•"/>
              <a:defRPr/>
            </a:pPr>
            <a:r>
              <a:rPr lang="en-US" dirty="0" smtClean="0"/>
              <a:t>A Startling Look at How Cops Mistreat Trans People:</a:t>
            </a:r>
            <a:r>
              <a:rPr lang="en-US" baseline="0" dirty="0" smtClean="0"/>
              <a:t> </a:t>
            </a:r>
            <a:r>
              <a:rPr lang="en-CA" dirty="0" smtClean="0">
                <a:hlinkClick r:id="rId9"/>
              </a:rPr>
              <a:t>https://www.vice.com/en_ca/article/wjvnw9/police-department-policies-toward-transgender-people</a:t>
            </a:r>
            <a:endParaRPr lang="en-CA" dirty="0" smtClean="0"/>
          </a:p>
          <a:p>
            <a:pPr marL="171450" lvl="0" indent="-171450" defTabSz="457200">
              <a:buFont typeface="Arial" panose="020B0604020202020204" pitchFamily="34" charset="0"/>
              <a:buChar char="•"/>
              <a:defRPr/>
            </a:pPr>
            <a:r>
              <a:rPr lang="en-US" dirty="0" smtClean="0"/>
              <a:t>Nickelodeon Actor Reveals He Transitioned Before Coming to</a:t>
            </a:r>
            <a:r>
              <a:rPr lang="en-US" baseline="0" dirty="0" smtClean="0"/>
              <a:t> Hollywood: </a:t>
            </a:r>
            <a:r>
              <a:rPr lang="en-CA" dirty="0" smtClean="0">
                <a:hlinkClick r:id="rId10"/>
              </a:rPr>
              <a:t>https://www.pride.com/comingout/2019/5/26/nickelodeon-actor-reveals-he-transitioned-coming-hollywood</a:t>
            </a:r>
            <a:endParaRPr lang="en-US" dirty="0" smtClean="0"/>
          </a:p>
          <a:p>
            <a:endParaRPr lang="en-CA"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Sources</a:t>
            </a:r>
            <a:endParaRPr lang="en-US" b="0"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smtClean="0"/>
              <a:t>11. Trans Student Educational Resources: </a:t>
            </a:r>
            <a:r>
              <a:rPr lang="en-US" dirty="0" smtClean="0">
                <a:hlinkClick r:id="rId11"/>
              </a:rPr>
              <a:t>http://www.transstudent.org/definitions/</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Body)"/>
              </a:rPr>
              <a:t>12. Comic: Assigned Make Comic by Sophie Labelle</a:t>
            </a:r>
          </a:p>
          <a:p>
            <a:pPr marL="228600" marR="0" lvl="0" indent="-228600" algn="l" defTabSz="457200" rtl="0" eaLnBrk="1" fontAlgn="auto" latinLnBrk="0" hangingPunct="1">
              <a:lnSpc>
                <a:spcPct val="100000"/>
              </a:lnSpc>
              <a:spcBef>
                <a:spcPts val="0"/>
              </a:spcBef>
              <a:spcAft>
                <a:spcPts val="0"/>
              </a:spcAft>
              <a:buClrTx/>
              <a:buSzTx/>
              <a:buFontTx/>
              <a:buAutoNum type="arabicPeriod" startAt="15"/>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smtClean="0"/>
          </a:p>
          <a:p>
            <a:endParaRPr lang="en-US" dirty="0"/>
          </a:p>
        </p:txBody>
      </p:sp>
      <p:sp>
        <p:nvSpPr>
          <p:cNvPr id="4" name="Slide Number Placeholder 3"/>
          <p:cNvSpPr>
            <a:spLocks noGrp="1"/>
          </p:cNvSpPr>
          <p:nvPr>
            <p:ph type="sldNum" sz="quarter" idx="10"/>
          </p:nvPr>
        </p:nvSpPr>
        <p:spPr/>
        <p:txBody>
          <a:bodyPr/>
          <a:lstStyle/>
          <a:p>
            <a:fld id="{F5790B77-4AC9-DF4D-963B-EF59E34B6D7B}" type="slidenum">
              <a:rPr lang="en-US" smtClean="0"/>
              <a:t>11</a:t>
            </a:fld>
            <a:endParaRPr lang="en-US"/>
          </a:p>
        </p:txBody>
      </p:sp>
    </p:spTree>
    <p:extLst>
      <p:ext uri="{BB962C8B-B14F-4D97-AF65-F5344CB8AC3E}">
        <p14:creationId xmlns:p14="http://schemas.microsoft.com/office/powerpoint/2010/main" val="72478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smtClean="0"/>
              <a:t>Transgender</a:t>
            </a:r>
            <a:r>
              <a:rPr lang="en-US" b="0" baseline="0" dirty="0" smtClean="0"/>
              <a:t> is an umbrella term that encompasses a wide variety of other terms t</a:t>
            </a:r>
            <a:r>
              <a:rPr lang="en-US" b="0" dirty="0" smtClean="0"/>
              <a:t>hat are</a:t>
            </a:r>
            <a:r>
              <a:rPr lang="en-US" b="0" baseline="0" dirty="0" smtClean="0"/>
              <a:t> used to define and label people’s sexual and gender </a:t>
            </a:r>
            <a:r>
              <a:rPr lang="en-US" b="0" i="0" baseline="0" dirty="0" smtClean="0"/>
              <a:t>identities. Some examples that you might encounter are: </a:t>
            </a:r>
            <a:r>
              <a:rPr lang="en-US" sz="1200" b="0" i="0" kern="1200" dirty="0" err="1" smtClean="0">
                <a:solidFill>
                  <a:schemeClr val="tx1"/>
                </a:solidFill>
                <a:effectLst/>
                <a:latin typeface="+mn-lt"/>
                <a:ea typeface="+mn-ea"/>
                <a:cs typeface="+mn-cs"/>
              </a:rPr>
              <a:t>Demisexual</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Greyromantic</a:t>
            </a:r>
            <a:r>
              <a:rPr lang="en-US" sz="1200" b="0" i="0" kern="1200" dirty="0" smtClean="0">
                <a:solidFill>
                  <a:schemeClr val="tx1"/>
                </a:solidFill>
                <a:effectLst/>
                <a:latin typeface="+mn-lt"/>
                <a:ea typeface="+mn-ea"/>
                <a:cs typeface="+mn-cs"/>
              </a:rPr>
              <a:t>, Intersex, Gender Non-conforming, </a:t>
            </a:r>
            <a:r>
              <a:rPr lang="en-US" sz="1200" b="0" i="0" kern="1200" dirty="0" err="1" smtClean="0">
                <a:solidFill>
                  <a:schemeClr val="tx1"/>
                </a:solidFill>
                <a:effectLst/>
                <a:latin typeface="+mn-lt"/>
                <a:ea typeface="+mn-ea"/>
                <a:cs typeface="+mn-cs"/>
              </a:rPr>
              <a:t>Agender</a:t>
            </a:r>
            <a:r>
              <a:rPr lang="en-US" sz="1200" b="0" i="0" kern="1200" dirty="0" smtClean="0">
                <a:solidFill>
                  <a:schemeClr val="tx1"/>
                </a:solidFill>
                <a:effectLst/>
                <a:latin typeface="+mn-lt"/>
                <a:ea typeface="+mn-ea"/>
                <a:cs typeface="+mn-cs"/>
              </a:rPr>
              <a:t>, Non-binary, and Genderqueer,</a:t>
            </a:r>
            <a:r>
              <a:rPr lang="en-US" sz="1200" b="0" i="0" kern="1200" baseline="0" dirty="0" smtClean="0">
                <a:solidFill>
                  <a:schemeClr val="tx1"/>
                </a:solidFill>
                <a:effectLst/>
                <a:latin typeface="+mn-lt"/>
                <a:ea typeface="+mn-ea"/>
                <a:cs typeface="+mn-cs"/>
              </a:rPr>
              <a:t> just to name a few. </a:t>
            </a:r>
          </a:p>
          <a:p>
            <a:pPr mar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I wanted to take a moment to highlight two that I have been encountering on an increasing basis.</a:t>
            </a: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Genderqueer &amp; Non-Binary  </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Both can be used as an umbrella term to describe someone’s identity or an as a specific identity. </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Both draw attention that the individual departs from the binary of male/female.</a:t>
            </a:r>
          </a:p>
          <a:p>
            <a:pPr mar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baseline="0" dirty="0" smtClean="0">
                <a:solidFill>
                  <a:schemeClr val="tx1"/>
                </a:solidFill>
                <a:effectLst/>
                <a:latin typeface="+mn-lt"/>
                <a:ea typeface="+mn-ea"/>
                <a:cs typeface="+mn-cs"/>
              </a:rPr>
              <a:t>Within the notes of the PowerPoint I’ve highlight links to act as a soft introduction to the terms. But I wanted to highlight these two terms because I have seen an increase use of them, and they pose a unique challenge for standard </a:t>
            </a:r>
            <a:r>
              <a:rPr lang="en-US" sz="1200" b="0" i="1" kern="1200" baseline="0" dirty="0" smtClean="0">
                <a:solidFill>
                  <a:schemeClr val="tx1"/>
                </a:solidFill>
                <a:effectLst/>
                <a:latin typeface="+mn-lt"/>
                <a:ea typeface="+mn-ea"/>
                <a:cs typeface="+mn-cs"/>
              </a:rPr>
              <a:t>‘Male v Female’ </a:t>
            </a:r>
            <a:r>
              <a:rPr lang="en-US" sz="1200" b="0" i="0" kern="1200" baseline="0" dirty="0" smtClean="0">
                <a:solidFill>
                  <a:schemeClr val="tx1"/>
                </a:solidFill>
                <a:effectLst/>
                <a:latin typeface="+mn-lt"/>
                <a:ea typeface="+mn-ea"/>
                <a:cs typeface="+mn-cs"/>
              </a:rPr>
              <a:t>dichotomy.</a:t>
            </a:r>
            <a:endParaRPr lang="en-US" b="0" i="0" dirty="0" smtClean="0"/>
          </a:p>
          <a:p>
            <a:endParaRPr lang="en-US" b="0" dirty="0" smtClean="0"/>
          </a:p>
          <a:p>
            <a:r>
              <a:rPr lang="en-US" b="0" dirty="0" smtClean="0"/>
              <a:t>Additional</a:t>
            </a:r>
            <a:r>
              <a:rPr lang="en-US" b="0" baseline="0" dirty="0" smtClean="0"/>
              <a:t> Links</a:t>
            </a:r>
          </a:p>
          <a:p>
            <a:pPr marL="171450" indent="-171450">
              <a:buFont typeface="Arial" panose="020B0604020202020204" pitchFamily="34" charset="0"/>
              <a:buChar char="•"/>
            </a:pPr>
            <a:r>
              <a:rPr lang="en-US" b="0" baseline="0" dirty="0" err="1" smtClean="0"/>
              <a:t>InQueery</a:t>
            </a:r>
            <a:r>
              <a:rPr lang="en-US" b="0" baseline="0" dirty="0" smtClean="0"/>
              <a:t>: What Does It Mean to Be Intersex?: </a:t>
            </a:r>
            <a:r>
              <a:rPr lang="en-US" dirty="0" smtClean="0">
                <a:hlinkClick r:id="rId3"/>
              </a:rPr>
              <a:t>https://www.them.us/story/inqueery-intersex</a:t>
            </a:r>
            <a:endParaRPr lang="en-US" dirty="0" smtClean="0"/>
          </a:p>
          <a:p>
            <a:pPr marL="171450" indent="-171450">
              <a:buFont typeface="Arial" panose="020B0604020202020204" pitchFamily="34" charset="0"/>
              <a:buChar char="•"/>
            </a:pPr>
            <a:r>
              <a:rPr lang="en-US" dirty="0" smtClean="0"/>
              <a:t>BBC</a:t>
            </a:r>
            <a:r>
              <a:rPr lang="en-US" baseline="0" dirty="0" smtClean="0"/>
              <a:t> News Africa – </a:t>
            </a:r>
            <a:r>
              <a:rPr lang="en-US" baseline="0" dirty="0" err="1" smtClean="0"/>
              <a:t>Babalwa</a:t>
            </a:r>
            <a:r>
              <a:rPr lang="en-US" baseline="0" dirty="0" smtClean="0"/>
              <a:t> is Intersex: </a:t>
            </a:r>
            <a:r>
              <a:rPr lang="en-CA" dirty="0" smtClean="0">
                <a:hlinkClick r:id="rId4"/>
              </a:rPr>
              <a:t>https://www.facebook.com/285361880228/posts/10157443319195229?s=731060561&amp;v=e&amp;sfns=mo</a:t>
            </a:r>
            <a:endParaRPr lang="en-US" dirty="0" smtClean="0"/>
          </a:p>
          <a:p>
            <a:pPr marL="171450" lvl="0" indent="-171450" defTabSz="457200">
              <a:buFont typeface="Arial" panose="020B0604020202020204" pitchFamily="34" charset="0"/>
              <a:buChar char="•"/>
              <a:defRPr/>
            </a:pPr>
            <a:r>
              <a:rPr lang="en-US" b="0" baseline="0" dirty="0" err="1" smtClean="0"/>
              <a:t>InQueery</a:t>
            </a:r>
            <a:r>
              <a:rPr lang="en-US" b="0" baseline="0" dirty="0" smtClean="0"/>
              <a:t>: The History of the Word “Genderqueer” As We Know It: </a:t>
            </a:r>
            <a:r>
              <a:rPr lang="en-US" dirty="0" smtClean="0">
                <a:hlinkClick r:id="rId5"/>
              </a:rPr>
              <a:t>https://www.them.us/story/inqueery-genderqueer</a:t>
            </a:r>
            <a:endParaRPr lang="en-US"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How</a:t>
            </a:r>
            <a:r>
              <a:rPr lang="en-US" baseline="0" dirty="0" smtClean="0"/>
              <a:t> to Be Respectful and Supportive to Non-Binary People: </a:t>
            </a:r>
            <a:r>
              <a:rPr lang="en-CA" dirty="0" smtClean="0">
                <a:hlinkClick r:id="rId6"/>
              </a:rPr>
              <a:t>https://www.ftmmagazine.com/non-binary/</a:t>
            </a:r>
            <a:endParaRPr lang="en-CA"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What Everyone Should Know About Genderqueer and Non-binary: </a:t>
            </a:r>
            <a:r>
              <a:rPr lang="en-CA" dirty="0" smtClean="0">
                <a:hlinkClick r:id="rId7"/>
              </a:rPr>
              <a:t>https://www.psychologytoday.com/ca/blog/sex-sexuality-and-romance/201807/what-everyone-should-know-about-genderqueer-and-non-binary</a:t>
            </a:r>
            <a:endParaRPr lang="en-CA"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Boobs Aren’t Binary: </a:t>
            </a:r>
            <a:r>
              <a:rPr lang="en-CA" dirty="0" smtClean="0">
                <a:hlinkClick r:id="rId8"/>
              </a:rPr>
              <a:t>https://thenib.com/boobs-aren-t-binary?t=recent</a:t>
            </a:r>
            <a:endParaRPr lang="en-CA"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Here’s What It</a:t>
            </a:r>
            <a:r>
              <a:rPr lang="en-US" baseline="0" dirty="0" smtClean="0"/>
              <a:t> Means When You Don’t Identify as a Girl or a Boy: </a:t>
            </a:r>
            <a:r>
              <a:rPr lang="en-CA" dirty="0" smtClean="0">
                <a:hlinkClick r:id="rId9"/>
              </a:rPr>
              <a:t>https://www.teenvogue.com/story/what-is-non-binary-gender</a:t>
            </a:r>
            <a:endParaRPr lang="en-CA" dirty="0" smtClean="0"/>
          </a:p>
          <a:p>
            <a:endParaRPr lang="en-US" dirty="0" smtClean="0"/>
          </a:p>
          <a:p>
            <a:r>
              <a:rPr lang="en-US" dirty="0" smtClean="0"/>
              <a:t>Sources</a:t>
            </a:r>
          </a:p>
          <a:p>
            <a:r>
              <a:rPr lang="en-US" dirty="0" smtClean="0"/>
              <a:t>17. Merriam-Webster, Twitter, April 25, 2016. </a:t>
            </a:r>
            <a:r>
              <a:rPr lang="en-CA" dirty="0" smtClean="0">
                <a:hlinkClick r:id="rId10"/>
              </a:rPr>
              <a:t>https://twitter.com/merriamwebster/status/724645568014868480?lang=en</a:t>
            </a:r>
            <a:endParaRPr lang="en-CA"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5790B77-4AC9-DF4D-963B-EF59E34B6D7B}" type="slidenum">
              <a:rPr lang="en-US" smtClean="0"/>
              <a:t>12</a:t>
            </a:fld>
            <a:endParaRPr lang="en-US"/>
          </a:p>
        </p:txBody>
      </p:sp>
    </p:spTree>
    <p:extLst>
      <p:ext uri="{BB962C8B-B14F-4D97-AF65-F5344CB8AC3E}">
        <p14:creationId xmlns:p14="http://schemas.microsoft.com/office/powerpoint/2010/main" val="3926447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Helpful to think of Asexuality as the other side of the coin from homosexuality/heterosexuality. Homosexuality</a:t>
            </a:r>
            <a:r>
              <a:rPr lang="en-US" b="0" baseline="0" dirty="0" smtClean="0"/>
              <a:t> &amp; heterosexuality have some sexual attraction to other people, while asexuality don’t. </a:t>
            </a:r>
            <a:endParaRPr lang="en-US" b="0" dirty="0" smtClean="0"/>
          </a:p>
          <a:p>
            <a:endParaRPr lang="en-US" b="0" dirty="0" smtClean="0"/>
          </a:p>
          <a:p>
            <a:r>
              <a:rPr lang="en-US" sz="1200" b="1" i="0" kern="1200" dirty="0" smtClean="0">
                <a:solidFill>
                  <a:schemeClr val="tx1"/>
                </a:solidFill>
                <a:effectLst/>
                <a:latin typeface="+mn-lt"/>
                <a:ea typeface="+mn-ea"/>
                <a:cs typeface="+mn-cs"/>
              </a:rPr>
              <a:t>Ace Spectrum</a:t>
            </a:r>
            <a:r>
              <a:rPr lang="en-US" sz="1200" b="0" i="0" kern="1200" dirty="0" smtClean="0">
                <a:solidFill>
                  <a:schemeClr val="tx1"/>
                </a:solidFill>
                <a:effectLst/>
                <a:latin typeface="+mn-lt"/>
                <a:ea typeface="+mn-ea"/>
                <a:cs typeface="+mn-cs"/>
              </a:rPr>
              <a:t> -- a continuum that contains all ace identities, including asexual, </a:t>
            </a:r>
            <a:r>
              <a:rPr lang="en-US" sz="1200" b="0" i="0" kern="1200" dirty="0" err="1" smtClean="0">
                <a:solidFill>
                  <a:schemeClr val="tx1"/>
                </a:solidFill>
                <a:effectLst/>
                <a:latin typeface="+mn-lt"/>
                <a:ea typeface="+mn-ea"/>
                <a:cs typeface="+mn-cs"/>
              </a:rPr>
              <a:t>greysexual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demisexual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aromantic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greyromantic</a:t>
            </a:r>
            <a:r>
              <a:rPr lang="en-US" sz="1200" b="0" i="0" kern="1200" dirty="0" smtClean="0">
                <a:solidFill>
                  <a:schemeClr val="tx1"/>
                </a:solidFill>
                <a:effectLst/>
                <a:latin typeface="+mn-lt"/>
                <a:ea typeface="+mn-ea"/>
                <a:cs typeface="+mn-cs"/>
              </a:rPr>
              <a:t> and demiromantic.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smtClean="0">
                <a:solidFill>
                  <a:schemeClr val="tx1"/>
                </a:solidFill>
                <a:effectLst/>
                <a:latin typeface="+mn-lt"/>
                <a:ea typeface="+mn-ea"/>
                <a:cs typeface="+mn-cs"/>
              </a:rPr>
              <a:t>Asexual</a:t>
            </a:r>
            <a:r>
              <a:rPr lang="en-US" sz="1200" b="0" i="0" kern="1200" dirty="0" smtClean="0">
                <a:solidFill>
                  <a:schemeClr val="tx1"/>
                </a:solidFill>
                <a:effectLst/>
                <a:latin typeface="+mn-lt"/>
                <a:ea typeface="+mn-ea"/>
                <a:cs typeface="+mn-cs"/>
              </a:rPr>
              <a:t> -- an individual that does not experience sexual attraction.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err="1" smtClean="0">
                <a:solidFill>
                  <a:schemeClr val="tx1"/>
                </a:solidFill>
                <a:effectLst/>
                <a:latin typeface="+mn-lt"/>
                <a:ea typeface="+mn-ea"/>
                <a:cs typeface="+mn-cs"/>
              </a:rPr>
              <a:t>Demisexual</a:t>
            </a:r>
            <a:r>
              <a:rPr lang="en-US" sz="1200" b="0" i="0" kern="1200" dirty="0" smtClean="0">
                <a:solidFill>
                  <a:schemeClr val="tx1"/>
                </a:solidFill>
                <a:effectLst/>
                <a:latin typeface="+mn-lt"/>
                <a:ea typeface="+mn-ea"/>
                <a:cs typeface="+mn-cs"/>
              </a:rPr>
              <a:t> -- an individual that only experiences sexual attraction to a person after forming an emotional bond with said person.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err="1" smtClean="0">
                <a:solidFill>
                  <a:schemeClr val="tx1"/>
                </a:solidFill>
                <a:effectLst/>
                <a:latin typeface="+mn-lt"/>
                <a:ea typeface="+mn-ea"/>
                <a:cs typeface="+mn-cs"/>
              </a:rPr>
              <a:t>Greysexual</a:t>
            </a:r>
            <a:r>
              <a:rPr lang="en-US" sz="1200" b="0" i="1" kern="120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an individual who experiences sexual attraction very rarely or under very specific circumstances.</a:t>
            </a:r>
          </a:p>
          <a:p>
            <a:pPr marL="171450" indent="-171450">
              <a:buFont typeface="Arial" panose="020B0604020202020204" pitchFamily="34" charset="0"/>
              <a:buChar char="•"/>
            </a:pPr>
            <a:endParaRPr lang="en-US" sz="1200" b="0" i="1" kern="120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smtClean="0">
                <a:solidFill>
                  <a:schemeClr val="tx1"/>
                </a:solidFill>
                <a:effectLst/>
                <a:latin typeface="+mn-lt"/>
                <a:ea typeface="+mn-ea"/>
                <a:cs typeface="+mn-cs"/>
              </a:rPr>
              <a:t>Demiromantic</a:t>
            </a:r>
            <a:r>
              <a:rPr lang="en-US" sz="1200" b="0" i="0" kern="1200" dirty="0" smtClean="0">
                <a:solidFill>
                  <a:schemeClr val="tx1"/>
                </a:solidFill>
                <a:effectLst/>
                <a:latin typeface="+mn-lt"/>
                <a:ea typeface="+mn-ea"/>
                <a:cs typeface="+mn-cs"/>
              </a:rPr>
              <a:t> -- an individual that only experiences romantic attraction to a person after forming an emotional bond with said person.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err="1" smtClean="0">
                <a:solidFill>
                  <a:schemeClr val="tx1"/>
                </a:solidFill>
                <a:effectLst/>
                <a:latin typeface="+mn-lt"/>
                <a:ea typeface="+mn-ea"/>
                <a:cs typeface="+mn-cs"/>
              </a:rPr>
              <a:t>Greyromantic</a:t>
            </a:r>
            <a:r>
              <a:rPr lang="en-US" sz="1200" b="0"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an individual who experiences romantic attraction very rarely or under very specific circumstances.</a:t>
            </a:r>
          </a:p>
          <a:p>
            <a:pPr marL="171450" indent="-171450">
              <a:buFont typeface="Arial" panose="020B0604020202020204" pitchFamily="34" charset="0"/>
              <a:buChar char="•"/>
            </a:pPr>
            <a:r>
              <a:rPr lang="en-US" sz="1200" b="0" i="1" kern="1200" dirty="0" err="1" smtClean="0">
                <a:solidFill>
                  <a:schemeClr val="tx1"/>
                </a:solidFill>
                <a:effectLst/>
                <a:latin typeface="+mn-lt"/>
                <a:ea typeface="+mn-ea"/>
                <a:cs typeface="+mn-cs"/>
              </a:rPr>
              <a:t>Aromantic</a:t>
            </a:r>
            <a:r>
              <a:rPr lang="en-US" sz="1200" b="0" i="0" kern="1200" dirty="0" smtClean="0">
                <a:solidFill>
                  <a:schemeClr val="tx1"/>
                </a:solidFill>
                <a:effectLst/>
                <a:latin typeface="+mn-lt"/>
                <a:ea typeface="+mn-ea"/>
                <a:cs typeface="+mn-cs"/>
              </a:rPr>
              <a:t> -- an individual that does not experience romantic attraction.</a:t>
            </a:r>
          </a:p>
          <a:p>
            <a:endParaRPr lang="en-US"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Calibri (Body)"/>
              </a:rPr>
              <a:t>Homosexual - </a:t>
            </a:r>
            <a:r>
              <a:rPr lang="en-US" i="1" dirty="0" smtClean="0">
                <a:latin typeface="Calibri (Body)"/>
              </a:rPr>
              <a:t>Of, relating to, or characterized by a tendency to direct sexual desire toward another of the same sex.</a:t>
            </a:r>
            <a:r>
              <a:rPr lang="en-US" i="1" baseline="30000" dirty="0" smtClean="0">
                <a:latin typeface="Calibri (Body)"/>
              </a:rPr>
              <a:t> </a:t>
            </a:r>
            <a:r>
              <a:rPr lang="en-US" dirty="0" smtClean="0">
                <a:latin typeface="Calibri (Body)"/>
              </a:rPr>
              <a:t>(Merriam-Webster: </a:t>
            </a:r>
            <a:r>
              <a:rPr lang="en-US" dirty="0" smtClean="0">
                <a:latin typeface="Calibri (Body)"/>
                <a:hlinkClick r:id="rId3"/>
              </a:rPr>
              <a:t>https://www.merriam-webster.com/dictionary/homosexual</a:t>
            </a:r>
            <a:r>
              <a:rPr lang="en-US" dirty="0" smtClean="0">
                <a:latin typeface="Calibri (Body)"/>
              </a:rPr>
              <a:t>)</a:t>
            </a:r>
            <a:endParaRPr lang="en-US" i="1" baseline="30000" dirty="0" smtClean="0">
              <a:latin typeface="Calibri (Body)"/>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Calibri (Body)"/>
              </a:rPr>
              <a:t>Heterosexual - </a:t>
            </a:r>
            <a:r>
              <a:rPr lang="en-US" i="1" dirty="0" smtClean="0">
                <a:latin typeface="Calibri (Body)"/>
              </a:rPr>
              <a:t>Of, relating to, or characterized by a tendency to direct sexual desire toward the opposite sex.</a:t>
            </a:r>
            <a:r>
              <a:rPr lang="en-US" i="1" baseline="30000" dirty="0" smtClean="0">
                <a:latin typeface="Calibri (Body)"/>
              </a:rPr>
              <a:t> </a:t>
            </a:r>
            <a:r>
              <a:rPr lang="en-US" dirty="0" smtClean="0">
                <a:latin typeface="Calibri (Body)"/>
              </a:rPr>
              <a:t>(Merriam-Webster: </a:t>
            </a:r>
            <a:r>
              <a:rPr lang="en-US" dirty="0" smtClean="0">
                <a:latin typeface="Calibri (Body)"/>
                <a:hlinkClick r:id="rId4"/>
              </a:rPr>
              <a:t>https://www.merriam-webster.com/dictionary/heterosexual</a:t>
            </a:r>
            <a:r>
              <a:rPr lang="en-US" dirty="0" smtClean="0">
                <a:latin typeface="Calibri (Body)"/>
              </a:rPr>
              <a:t>)</a:t>
            </a:r>
            <a:endParaRPr lang="en-US" i="1" baseline="30000" dirty="0" smtClean="0">
              <a:latin typeface="Calibri (Body)"/>
            </a:endParaRPr>
          </a:p>
          <a:p>
            <a:endParaRPr lang="en-US" i="1" baseline="30000" dirty="0" smtClean="0">
              <a:latin typeface="Calibri (Body)"/>
            </a:endParaRPr>
          </a:p>
          <a:p>
            <a:endParaRPr lang="en-US" i="1" baseline="30000" dirty="0" smtClean="0">
              <a:latin typeface="Calibri (Body)"/>
            </a:endParaRPr>
          </a:p>
          <a:p>
            <a:r>
              <a:rPr lang="en-US" dirty="0" smtClean="0"/>
              <a:t>Additional</a:t>
            </a:r>
            <a:r>
              <a:rPr lang="en-US" baseline="0" dirty="0" smtClean="0"/>
              <a:t> Links</a:t>
            </a:r>
          </a:p>
          <a:p>
            <a:pPr marL="171450" indent="-171450">
              <a:buFont typeface="Arial" panose="020B0604020202020204" pitchFamily="34" charset="0"/>
              <a:buChar char="•"/>
            </a:pPr>
            <a:r>
              <a:rPr lang="en-US" baseline="0" dirty="0" err="1" smtClean="0"/>
              <a:t>Inqueery</a:t>
            </a:r>
            <a:r>
              <a:rPr lang="en-US" baseline="0" dirty="0" smtClean="0"/>
              <a:t>: History of the Word </a:t>
            </a:r>
            <a:r>
              <a:rPr lang="en-US" baseline="0" dirty="0" err="1" smtClean="0"/>
              <a:t>Agender</a:t>
            </a:r>
            <a:r>
              <a:rPr lang="en-US" baseline="0" dirty="0" smtClean="0"/>
              <a:t>: </a:t>
            </a:r>
            <a:r>
              <a:rPr lang="en-US" dirty="0" smtClean="0">
                <a:hlinkClick r:id="rId5"/>
              </a:rPr>
              <a:t>https://www.them.us/story/inqueery-agender</a:t>
            </a:r>
            <a:endParaRPr lang="en-US" dirty="0" smtClean="0"/>
          </a:p>
          <a:p>
            <a:pPr marL="171450" indent="-171450">
              <a:buFont typeface="Arial" panose="020B0604020202020204" pitchFamily="34" charset="0"/>
              <a:buChar char="•"/>
            </a:pPr>
            <a:r>
              <a:rPr lang="en-US" baseline="0" dirty="0" smtClean="0"/>
              <a:t>MTV Decoded: Asexuality Myths: </a:t>
            </a:r>
            <a:r>
              <a:rPr lang="en-US" dirty="0" smtClean="0">
                <a:hlinkClick r:id="rId5"/>
              </a:rPr>
              <a:t>https://www.facebook.com/MTVDecoded/videos/346632252787094/</a:t>
            </a:r>
            <a:endParaRPr lang="en-US" dirty="0" smtClean="0"/>
          </a:p>
          <a:p>
            <a:pPr marL="171450" indent="-171450">
              <a:buFont typeface="Arial" panose="020B0604020202020204" pitchFamily="34" charset="0"/>
              <a:buChar char="•"/>
            </a:pPr>
            <a:r>
              <a:rPr lang="en-US" baseline="0" dirty="0" smtClean="0"/>
              <a:t>5 Affirmations for Asexual People Struggling with Self-Acceptance: </a:t>
            </a:r>
            <a:r>
              <a:rPr lang="en-US" dirty="0" smtClean="0">
                <a:hlinkClick r:id="rId6"/>
              </a:rPr>
              <a:t>https://everydayfeminism.com/2016/08/affirmations-for-asexual-people/?utm_source=facebook&amp;utm_medium=bitch&amp;utm_campaign=swap</a:t>
            </a:r>
            <a:endParaRPr lang="en-US" dirty="0" smtClean="0"/>
          </a:p>
          <a:p>
            <a:pPr marL="171450" indent="-171450">
              <a:buFont typeface="Arial" panose="020B0604020202020204" pitchFamily="34" charset="0"/>
              <a:buChar char="•"/>
            </a:pPr>
            <a:r>
              <a:rPr lang="en-US" baseline="0" dirty="0" smtClean="0"/>
              <a:t>Asexuality 101: </a:t>
            </a:r>
            <a:r>
              <a:rPr lang="en-US" dirty="0" smtClean="0">
                <a:hlinkClick r:id="rId7"/>
              </a:rPr>
              <a:t>http://transcendingboundaries.org/pdf/asexuality_brochure.pdf</a:t>
            </a:r>
            <a:endParaRPr lang="en-US" dirty="0" smtClean="0"/>
          </a:p>
          <a:p>
            <a:pPr marL="171450" indent="-171450">
              <a:buFont typeface="Arial" panose="020B0604020202020204" pitchFamily="34" charset="0"/>
              <a:buChar char="•"/>
            </a:pPr>
            <a:r>
              <a:rPr lang="en-US" baseline="0" dirty="0" smtClean="0"/>
              <a:t>Trevor Support Centre: Asexuality: </a:t>
            </a:r>
            <a:r>
              <a:rPr lang="en-US" dirty="0" smtClean="0">
                <a:hlinkClick r:id="rId8"/>
              </a:rPr>
              <a:t>https://www.thetrevorproject.org/trvr_support_center/asexual/#sm.0000018hgl4vjrfhttkoy8gmlvvfg</a:t>
            </a:r>
            <a:endParaRPr lang="en-US" dirty="0" smtClean="0"/>
          </a:p>
          <a:p>
            <a:pPr marL="171450" indent="-171450">
              <a:buFont typeface="Arial" panose="020B0604020202020204" pitchFamily="34" charset="0"/>
              <a:buChar char="•"/>
            </a:pPr>
            <a:r>
              <a:rPr lang="en-US" baseline="0" dirty="0" smtClean="0"/>
              <a:t>The Asexual Visibility &amp; Education Network: </a:t>
            </a:r>
            <a:r>
              <a:rPr lang="en-US" dirty="0" smtClean="0">
                <a:hlinkClick r:id="rId9"/>
              </a:rPr>
              <a:t>https://www.asexuality.org/?q=family.html</a:t>
            </a:r>
            <a:endParaRPr lang="en-US" dirty="0" smtClean="0"/>
          </a:p>
          <a:p>
            <a:pPr marL="171450" indent="-171450">
              <a:buFont typeface="Arial" panose="020B0604020202020204" pitchFamily="34" charset="0"/>
              <a:buChar char="•"/>
            </a:pPr>
            <a:endParaRPr lang="en-US" dirty="0" smtClean="0"/>
          </a:p>
          <a:p>
            <a:r>
              <a:rPr lang="en-US" dirty="0" smtClean="0">
                <a:solidFill>
                  <a:schemeClr val="tx1"/>
                </a:solidFill>
              </a:rPr>
              <a:t>Sources</a:t>
            </a:r>
            <a:endParaRPr lang="en-US" baseline="0"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smtClean="0"/>
              <a:t>13. ULSU Pride Centre: </a:t>
            </a:r>
            <a:r>
              <a:rPr lang="en-US" dirty="0" smtClean="0">
                <a:hlinkClick r:id="rId10"/>
              </a:rPr>
              <a:t>http://www.ulsupride.ca/glossary.html</a:t>
            </a:r>
            <a:endParaRPr lang="en-US"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smtClean="0">
                <a:latin typeface="Calibri (Body)"/>
              </a:rPr>
              <a:t>14. Comic: The Asexual Visibility &amp; Education Network:</a:t>
            </a:r>
            <a:r>
              <a:rPr lang="en-US" baseline="0" dirty="0" smtClean="0">
                <a:latin typeface="Calibri (Body)"/>
              </a:rPr>
              <a:t> </a:t>
            </a:r>
            <a:r>
              <a:rPr lang="en-CA" dirty="0" smtClean="0">
                <a:hlinkClick r:id="rId11"/>
              </a:rPr>
              <a:t>https://www.asexuality.org/en/topic/94606-a-really-well-done-comic-on-asexuality/</a:t>
            </a:r>
            <a:endParaRPr lang="en-CA" dirty="0" smtClean="0"/>
          </a:p>
          <a:p>
            <a:pPr marL="228600" marR="0" lvl="0" indent="-228600" algn="l" defTabSz="457200" rtl="0" eaLnBrk="1" fontAlgn="auto" latinLnBrk="0" hangingPunct="1">
              <a:lnSpc>
                <a:spcPct val="100000"/>
              </a:lnSpc>
              <a:spcBef>
                <a:spcPts val="0"/>
              </a:spcBef>
              <a:spcAft>
                <a:spcPts val="0"/>
              </a:spcAft>
              <a:buClrTx/>
              <a:buSzTx/>
              <a:buFontTx/>
              <a:buAutoNum type="arabicPeriod" startAt="10"/>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5790B77-4AC9-DF4D-963B-EF59E34B6D7B}" type="slidenum">
              <a:rPr lang="en-US" smtClean="0"/>
              <a:t>13</a:t>
            </a:fld>
            <a:endParaRPr lang="en-US"/>
          </a:p>
        </p:txBody>
      </p:sp>
    </p:spTree>
    <p:extLst>
      <p:ext uri="{BB962C8B-B14F-4D97-AF65-F5344CB8AC3E}">
        <p14:creationId xmlns:p14="http://schemas.microsoft.com/office/powerpoint/2010/main" val="2253103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Pansexual are</a:t>
            </a:r>
            <a:r>
              <a:rPr lang="en-US" baseline="0" dirty="0" smtClean="0"/>
              <a:t> </a:t>
            </a:r>
            <a:r>
              <a:rPr lang="en-US" dirty="0" smtClean="0"/>
              <a:t>capable of carrying out sexual, emotional, and romantic relationships with people of all genders. They could be interested in someone who is male, female, transgender, intersex, or genderqueer/gender-fluid. It should be noted that </a:t>
            </a:r>
            <a:r>
              <a:rPr lang="en-US" dirty="0" err="1" smtClean="0"/>
              <a:t>pansexuals</a:t>
            </a:r>
            <a:r>
              <a:rPr lang="en-US" dirty="0" smtClean="0"/>
              <a:t> are not sexually attracted to everyone; they are simply open towards people of all sexes and gender identities as sexual or romantic partners.</a:t>
            </a:r>
          </a:p>
          <a:p>
            <a:endParaRPr lang="en-US" dirty="0" smtClean="0"/>
          </a:p>
          <a:p>
            <a:r>
              <a:rPr lang="en-US" dirty="0" smtClean="0"/>
              <a:t>Although similar, pansexuality and bisexuality are two different sexual orientations. Pansexuality refers to the sexual attraction to individuals of any gender.</a:t>
            </a:r>
          </a:p>
          <a:p>
            <a:endParaRPr lang="en-US" dirty="0" smtClean="0"/>
          </a:p>
          <a:p>
            <a:r>
              <a:rPr lang="en-US" dirty="0" smtClean="0"/>
              <a:t>A key aspect of the pansexual identity is the belief that people do not need to fall within the gender binary, going against the idea that there are only two genders: male and female. Bisexuality, on the other hand, may generally refer to attraction to the two traditional genders: male and female. In a simplistic form Pansexuality is an</a:t>
            </a:r>
            <a:r>
              <a:rPr lang="en-US" baseline="0" dirty="0" smtClean="0"/>
              <a:t> attraction to </a:t>
            </a:r>
            <a:r>
              <a:rPr lang="en-US" dirty="0" smtClean="0"/>
              <a:t>All genders vs. Bisexuality is an attraction to</a:t>
            </a:r>
            <a:r>
              <a:rPr lang="en-US" baseline="0" dirty="0" smtClean="0"/>
              <a:t> my gender &amp; others’ genders.</a:t>
            </a:r>
            <a:endParaRPr lang="en-US" dirty="0" smtClean="0"/>
          </a:p>
          <a:p>
            <a:endParaRPr lang="en-US" dirty="0" smtClean="0"/>
          </a:p>
          <a:p>
            <a:r>
              <a:rPr lang="en-US" dirty="0" smtClean="0"/>
              <a:t>Additional Links</a:t>
            </a:r>
          </a:p>
          <a:p>
            <a:pPr marL="171450" indent="-171450">
              <a:buFont typeface="Arial" panose="020B0604020202020204" pitchFamily="34" charset="0"/>
              <a:buChar char="•"/>
            </a:pPr>
            <a:r>
              <a:rPr lang="en-US" dirty="0" smtClean="0"/>
              <a:t>Pansexuality 101: 5 Keys Facts You Need to Know: </a:t>
            </a:r>
            <a:r>
              <a:rPr lang="en-US" dirty="0" smtClean="0">
                <a:hlinkClick r:id="rId3"/>
              </a:rPr>
              <a:t>https://www.them.us/story/pansexuality-101</a:t>
            </a:r>
            <a:endParaRPr lang="en-US" dirty="0" smtClean="0"/>
          </a:p>
          <a:p>
            <a:pPr marL="171450" lvl="0" indent="-171450" defTabSz="457200">
              <a:buFont typeface="Arial" panose="020B0604020202020204" pitchFamily="34" charset="0"/>
              <a:buChar char="•"/>
              <a:defRPr/>
            </a:pPr>
            <a:r>
              <a:rPr lang="en-US" baseline="0" dirty="0" err="1" smtClean="0"/>
              <a:t>Inqueery</a:t>
            </a:r>
            <a:r>
              <a:rPr lang="en-US" baseline="0" dirty="0" smtClean="0"/>
              <a:t>: History of the Word Pansexual: </a:t>
            </a:r>
            <a:r>
              <a:rPr lang="en-US" dirty="0" smtClean="0">
                <a:hlinkClick r:id="rId4"/>
              </a:rPr>
              <a:t>https://www.them.us/story/inqueery-pansexual</a:t>
            </a:r>
            <a:endParaRPr lang="en-US" dirty="0" smtClean="0"/>
          </a:p>
          <a:p>
            <a:pPr marL="171450" lvl="0" indent="-171450" defTabSz="457200">
              <a:buFont typeface="Arial" panose="020B0604020202020204" pitchFamily="34" charset="0"/>
              <a:buChar char="•"/>
              <a:defRPr/>
            </a:pPr>
            <a:r>
              <a:rPr lang="en-US" baseline="0" dirty="0" smtClean="0"/>
              <a:t>Resource Guide Bisexual and Pansexual: </a:t>
            </a:r>
            <a:r>
              <a:rPr lang="en-US" dirty="0" smtClean="0">
                <a:hlinkClick r:id="rId5"/>
              </a:rPr>
              <a:t>https://lgbtq.arizona.edu/sites/lgbtq.arizona.edu/files/Resource_Guide-Bisexual_and_Pansexual.pdf</a:t>
            </a:r>
            <a:endParaRPr lang="en-US" dirty="0" smtClean="0"/>
          </a:p>
          <a:p>
            <a:pPr marL="171450" lvl="0" indent="-171450" defTabSz="457200">
              <a:buFont typeface="Arial" panose="020B0604020202020204" pitchFamily="34" charset="0"/>
              <a:buChar char="•"/>
              <a:defRPr/>
            </a:pPr>
            <a:r>
              <a:rPr lang="en-US" dirty="0" smtClean="0"/>
              <a:t>What is pansexuality?</a:t>
            </a:r>
            <a:r>
              <a:rPr lang="en-US" baseline="0" dirty="0" smtClean="0"/>
              <a:t> 4 pan celebs explain in their own words: </a:t>
            </a:r>
            <a:r>
              <a:rPr lang="en-CA" dirty="0" smtClean="0">
                <a:hlinkClick r:id="rId6"/>
              </a:rPr>
              <a:t>https://www.glaad.org/blog/what-pansexuality-4-pan-celebs-explain-their-own-words</a:t>
            </a:r>
            <a:endParaRPr lang="en-CA" dirty="0" smtClean="0"/>
          </a:p>
          <a:p>
            <a:pPr marL="171450" lvl="0" indent="-171450" defTabSz="457200">
              <a:buFont typeface="Arial" panose="020B0604020202020204" pitchFamily="34" charset="0"/>
              <a:buChar char="•"/>
              <a:defRPr/>
            </a:pPr>
            <a:r>
              <a:rPr lang="en-US" dirty="0" err="1" smtClean="0"/>
              <a:t>Schitt’s</a:t>
            </a:r>
            <a:r>
              <a:rPr lang="en-US" smtClean="0"/>
              <a:t> Creek - </a:t>
            </a:r>
            <a:r>
              <a:rPr lang="en-US" i="1" dirty="0" smtClean="0"/>
              <a:t>I Like the</a:t>
            </a:r>
            <a:r>
              <a:rPr lang="en-US" i="1" baseline="0" dirty="0" smtClean="0"/>
              <a:t> Wine and Not the Label</a:t>
            </a:r>
            <a:r>
              <a:rPr lang="en-US" i="0" baseline="0" dirty="0" smtClean="0"/>
              <a:t>:</a:t>
            </a:r>
            <a:r>
              <a:rPr lang="en-CA" dirty="0" smtClean="0">
                <a:hlinkClick r:id="rId7"/>
              </a:rPr>
              <a:t>https://twitter.com/schittscreek/status/878688035789045762?lang=en</a:t>
            </a:r>
            <a:r>
              <a:rPr lang="en-CA" dirty="0" smtClean="0"/>
              <a:t> (an</a:t>
            </a:r>
            <a:r>
              <a:rPr lang="en-CA" baseline="0" dirty="0" smtClean="0"/>
              <a:t> explanation of pansexual orientation using an analogy and humour).</a:t>
            </a:r>
            <a:endParaRPr lang="en-US" dirty="0" smtClean="0"/>
          </a:p>
          <a:p>
            <a:pPr marL="171450" lvl="0" indent="-171450" defTabSz="457200">
              <a:buFont typeface="Arial" panose="020B0604020202020204" pitchFamily="34" charset="0"/>
              <a:buChar char="•"/>
              <a:defRPr/>
            </a:pPr>
            <a:endParaRPr lang="en-US" dirty="0" smtClean="0"/>
          </a:p>
          <a:p>
            <a:pPr marL="171450" lvl="0" indent="-171450" defTabSz="457200">
              <a:buFont typeface="Arial" panose="020B0604020202020204" pitchFamily="34" charset="0"/>
              <a:buChar char="•"/>
              <a:defRPr/>
            </a:pPr>
            <a:endParaRPr lang="en-US" dirty="0" smtClean="0"/>
          </a:p>
          <a:p>
            <a:pPr marL="0" lvl="0" indent="0" defTabSz="457200">
              <a:buFont typeface="Arial" panose="020B0604020202020204" pitchFamily="34" charset="0"/>
              <a:buNone/>
              <a:defRPr/>
            </a:pPr>
            <a:r>
              <a:rPr lang="en-US" dirty="0" smtClean="0"/>
              <a:t>Sources</a:t>
            </a:r>
          </a:p>
          <a:p>
            <a:pPr marL="0" lvl="0" indent="0" defTabSz="457200">
              <a:buFont typeface="Arial" panose="020B0604020202020204" pitchFamily="34" charset="0"/>
              <a:buNone/>
              <a:defRPr/>
            </a:pPr>
            <a:r>
              <a:rPr lang="en-US" dirty="0" smtClean="0"/>
              <a:t>15. Pansexuality – What is Pansexuality: </a:t>
            </a:r>
            <a:r>
              <a:rPr lang="en-US" dirty="0" smtClean="0">
                <a:hlinkClick r:id="rId8"/>
              </a:rPr>
              <a:t>http://www.soc.ucsb.edu/sexinfo/article/pansexuality</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Body)"/>
              </a:rPr>
              <a:t>16. Comic: Deviant Art: </a:t>
            </a:r>
            <a:r>
              <a:rPr lang="en-CA" dirty="0" smtClean="0">
                <a:hlinkClick r:id="rId9"/>
              </a:rPr>
              <a:t>https://www.deviantart.com/chlove-art/art/Go-Get-a-Roomie-Pansexuality-306776165</a:t>
            </a:r>
            <a:endParaRPr lang="en-CA" dirty="0" smtClean="0"/>
          </a:p>
          <a:p>
            <a:pPr marL="228600" indent="-228600">
              <a:buAutoNum type="arabicPeriod" startAt="12"/>
            </a:pPr>
            <a:endParaRPr lang="en-US" dirty="0"/>
          </a:p>
        </p:txBody>
      </p:sp>
      <p:sp>
        <p:nvSpPr>
          <p:cNvPr id="4" name="Slide Number Placeholder 3"/>
          <p:cNvSpPr>
            <a:spLocks noGrp="1"/>
          </p:cNvSpPr>
          <p:nvPr>
            <p:ph type="sldNum" sz="quarter" idx="10"/>
          </p:nvPr>
        </p:nvSpPr>
        <p:spPr/>
        <p:txBody>
          <a:bodyPr/>
          <a:lstStyle/>
          <a:p>
            <a:fld id="{F5790B77-4AC9-DF4D-963B-EF59E34B6D7B}" type="slidenum">
              <a:rPr lang="en-US" smtClean="0"/>
              <a:t>14</a:t>
            </a:fld>
            <a:endParaRPr lang="en-US"/>
          </a:p>
        </p:txBody>
      </p:sp>
    </p:spTree>
    <p:extLst>
      <p:ext uri="{BB962C8B-B14F-4D97-AF65-F5344CB8AC3E}">
        <p14:creationId xmlns:p14="http://schemas.microsoft.com/office/powerpoint/2010/main" val="172663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smtClean="0"/>
              <a:t>Two-Spirit</a:t>
            </a:r>
            <a:r>
              <a:rPr lang="en-US" i="1" baseline="0" dirty="0" smtClean="0"/>
              <a:t> is a translation of an </a:t>
            </a:r>
            <a:r>
              <a:rPr lang="en-US" dirty="0" err="1" smtClean="0"/>
              <a:t>Anishinaabeg</a:t>
            </a:r>
            <a:r>
              <a:rPr lang="en-US" dirty="0" smtClean="0"/>
              <a:t> (Ojibwa) term referring to individuals who embody both a masculine and feminine spirit. It</a:t>
            </a:r>
            <a:r>
              <a:rPr lang="en-US" baseline="0" dirty="0" smtClean="0"/>
              <a:t> was developed </a:t>
            </a:r>
            <a:r>
              <a:rPr lang="en-US" dirty="0" smtClean="0"/>
              <a:t>“[a]t the third annual Intertribal Native American, First Nations, Gay and Lesbian American Conference, held in Winnipeg, Manitoba in 1990.”</a:t>
            </a:r>
            <a:r>
              <a:rPr lang="en-US" baseline="30000" dirty="0" smtClean="0"/>
              <a:t>18</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30000" dirty="0" smtClean="0"/>
          </a:p>
          <a:p>
            <a:r>
              <a:rPr lang="en-US" i="0" dirty="0" smtClean="0"/>
              <a:t>With that said,</a:t>
            </a:r>
            <a:r>
              <a:rPr lang="en-US" i="0" baseline="0" dirty="0" smtClean="0"/>
              <a:t> there are two things I want to highlight in relation to the term Two-Spirit</a:t>
            </a:r>
          </a:p>
          <a:p>
            <a:r>
              <a:rPr lang="en-US" i="0" baseline="0" dirty="0" smtClean="0"/>
              <a:t>1) </a:t>
            </a:r>
            <a:r>
              <a:rPr lang="en-US" baseline="0" dirty="0" smtClean="0"/>
              <a:t>There is still discussion within the Indigenous community regarding this term. Therefore, this is not a pan-indigenous term. In some cases, it is not adopted because the community maintain language/identities (i.e. colonialism did not whip out) that described these people. It some cases it is not adopted because it is a “foreign” term (Ojibwa), and not one of local culture. In some cases, the individualized implementation of the word differs. Needless-to-say there is still much discussion within the Indigenous community regarding how to define themselves. </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2) The term Two-Spirit an attempt to define non-colonial </a:t>
            </a:r>
            <a:r>
              <a:rPr lang="en-US" baseline="0" dirty="0" err="1" smtClean="0"/>
              <a:t>identitie</a:t>
            </a:r>
            <a:r>
              <a:rPr lang="en-US" baseline="0" dirty="0" smtClean="0"/>
              <a:t>(s) that relate to gender, sex, and sexuality within a colonial context (think back to the Gender Unicorn, Two-Spirit identity does not fit within that model). Non-indigenous individuals have to be mindful when discussing Two-Spirit identity that they bring with them their ancestors‘ history, and a Western understanding of sex/gender/sexuality. (See tweet as an example).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Two things to remember going forward: </a:t>
            </a:r>
            <a:endParaRPr lang="en-US"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smtClean="0"/>
              <a:t>1. </a:t>
            </a:r>
            <a:r>
              <a:rPr lang="en-US" i="1" dirty="0" smtClean="0"/>
              <a:t>Two-Spirit</a:t>
            </a:r>
            <a:r>
              <a:rPr lang="en-US" i="1" baseline="0" dirty="0" smtClean="0"/>
              <a:t> </a:t>
            </a:r>
            <a:r>
              <a:rPr lang="en-US" i="0" baseline="0" dirty="0" smtClean="0"/>
              <a:t>identity was a part of indigenous culture on Turtle Island before colonials arrives. </a:t>
            </a:r>
            <a:endParaRPr lang="en-US" i="1" dirty="0" smtClean="0"/>
          </a:p>
          <a:p>
            <a:r>
              <a:rPr lang="en-US" baseline="0" dirty="0" smtClean="0"/>
              <a:t>2. Just like the saying </a:t>
            </a:r>
            <a:r>
              <a:rPr lang="en-US" i="1" baseline="0" dirty="0" smtClean="0"/>
              <a:t>All thumbs are fingers, not all fingers are thumbs</a:t>
            </a:r>
            <a:r>
              <a:rPr lang="en-US" i="0" baseline="0" dirty="0" smtClean="0"/>
              <a:t>, it is important to know that n</a:t>
            </a:r>
            <a:r>
              <a:rPr lang="en-US" baseline="0" dirty="0" smtClean="0"/>
              <a:t>ot all Indigenous queer people are two-spirit, but all two-spirit individuals are Indigenous. </a:t>
            </a:r>
          </a:p>
          <a:p>
            <a:endParaRPr lang="en-US" baseline="0" dirty="0" smtClean="0"/>
          </a:p>
          <a:p>
            <a:r>
              <a:rPr lang="en-US" baseline="0" dirty="0" smtClean="0"/>
              <a:t>Additional Links: </a:t>
            </a:r>
          </a:p>
          <a:p>
            <a:pPr marL="171450" indent="-171450">
              <a:buFont typeface="Arial" panose="020B0604020202020204" pitchFamily="34" charset="0"/>
              <a:buChar char="•"/>
            </a:pPr>
            <a:r>
              <a:rPr lang="en-US" baseline="0" dirty="0" err="1" smtClean="0"/>
              <a:t>Inqueery</a:t>
            </a:r>
            <a:r>
              <a:rPr lang="en-US" baseline="0" dirty="0" smtClean="0"/>
              <a:t>: Indigenous Identity and the Significance of the Term “Two-Spirit”: </a:t>
            </a:r>
            <a:r>
              <a:rPr lang="en-CA" dirty="0" smtClean="0">
                <a:hlinkClick r:id="rId3"/>
              </a:rPr>
              <a:t>https://www.them.us/story/inqueery-two-spirit</a:t>
            </a:r>
            <a:endParaRPr lang="en-CA" dirty="0" smtClean="0"/>
          </a:p>
          <a:p>
            <a:pPr marL="171450" indent="-171450">
              <a:buFont typeface="Arial" panose="020B0604020202020204" pitchFamily="34" charset="0"/>
              <a:buChar char="•"/>
            </a:pPr>
            <a:r>
              <a:rPr lang="en-US" baseline="0" dirty="0" smtClean="0"/>
              <a:t>CBC: Activist says recognition of 2-spirit identity a crucial part of reconciliation conversation </a:t>
            </a:r>
            <a:r>
              <a:rPr lang="en-CA" dirty="0" smtClean="0">
                <a:hlinkClick r:id="rId4"/>
              </a:rPr>
              <a:t>https://www.cbc.ca/news/canada/calgary/two-spirit-harlan-pruden-1.4881603</a:t>
            </a:r>
            <a:endParaRPr lang="en-CA" dirty="0" smtClean="0"/>
          </a:p>
          <a:p>
            <a:pPr marL="171450" indent="-171450">
              <a:buFont typeface="Arial" panose="020B0604020202020204" pitchFamily="34" charset="0"/>
              <a:buChar char="•"/>
            </a:pPr>
            <a:r>
              <a:rPr lang="en-US" dirty="0" smtClean="0"/>
              <a:t>Gender Variance Around the World Over Time: </a:t>
            </a:r>
            <a:r>
              <a:rPr lang="en-CA" dirty="0" smtClean="0">
                <a:hlinkClick r:id="rId5"/>
              </a:rPr>
              <a:t>https://www.teenvogue.com/story/gender-variance-around-the-world</a:t>
            </a:r>
            <a:endParaRPr lang="en-CA" dirty="0" smtClean="0"/>
          </a:p>
          <a:p>
            <a:pPr marL="171450" indent="-171450">
              <a:buFont typeface="Arial" panose="020B0604020202020204" pitchFamily="34" charset="0"/>
              <a:buChar char="•"/>
            </a:pPr>
            <a:r>
              <a:rPr lang="en-US" dirty="0" smtClean="0"/>
              <a:t>University of Winnipeg Two-Spirit Archives</a:t>
            </a:r>
            <a:r>
              <a:rPr lang="en-US" baseline="0" dirty="0" smtClean="0"/>
              <a:t> a first in Canada: </a:t>
            </a:r>
            <a:r>
              <a:rPr lang="en-CA" dirty="0" smtClean="0">
                <a:hlinkClick r:id="rId6"/>
              </a:rPr>
              <a:t>https://www.cbc.ca/news/canada/manitoba/two-spirit-archives-university-winnipeg-1.5150759?__vfz=medium%3Dsharebar</a:t>
            </a:r>
            <a:endParaRPr lang="en-CA" dirty="0" smtClean="0"/>
          </a:p>
          <a:p>
            <a:endParaRPr lang="en-US" baseline="0" dirty="0" smtClean="0"/>
          </a:p>
          <a:p>
            <a:r>
              <a:rPr lang="en-US" baseline="0" dirty="0" smtClean="0"/>
              <a:t>Sources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18. T</a:t>
            </a:r>
            <a:r>
              <a:rPr lang="en-US" dirty="0" smtClean="0"/>
              <a:t>he Canadian Encyclopedia: </a:t>
            </a:r>
            <a:r>
              <a:rPr lang="en-US" dirty="0" smtClean="0">
                <a:hlinkClick r:id="rId7"/>
              </a:rPr>
              <a:t>https://www.thecanadianencyclopedia.ca/en/article/two-spirit</a:t>
            </a:r>
            <a:endParaRPr lang="en-US" dirty="0" smtClean="0"/>
          </a:p>
          <a:p>
            <a:endParaRPr lang="en-US" baseline="0" dirty="0" smtClean="0"/>
          </a:p>
          <a:p>
            <a:endParaRPr lang="en-US" baseline="0" dirty="0"/>
          </a:p>
        </p:txBody>
      </p:sp>
      <p:sp>
        <p:nvSpPr>
          <p:cNvPr id="4" name="Slide Number Placeholder 3"/>
          <p:cNvSpPr>
            <a:spLocks noGrp="1"/>
          </p:cNvSpPr>
          <p:nvPr>
            <p:ph type="sldNum" sz="quarter" idx="10"/>
          </p:nvPr>
        </p:nvSpPr>
        <p:spPr/>
        <p:txBody>
          <a:bodyPr/>
          <a:lstStyle/>
          <a:p>
            <a:fld id="{F5790B77-4AC9-DF4D-963B-EF59E34B6D7B}" type="slidenum">
              <a:rPr lang="en-US" smtClean="0"/>
              <a:t>15</a:t>
            </a:fld>
            <a:endParaRPr lang="en-US"/>
          </a:p>
        </p:txBody>
      </p:sp>
    </p:spTree>
    <p:extLst>
      <p:ext uri="{BB962C8B-B14F-4D97-AF65-F5344CB8AC3E}">
        <p14:creationId xmlns:p14="http://schemas.microsoft.com/office/powerpoint/2010/main" val="635007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LGBTQ2S+ refers to all of</a:t>
            </a:r>
            <a:r>
              <a:rPr lang="en-US" baseline="0" dirty="0" smtClean="0"/>
              <a:t> the groups that we have referred to thus far The Lesbian, Gay, Bisexual, Trans, Queer, Two-Spirit plus community. </a:t>
            </a:r>
          </a:p>
          <a:p>
            <a:endParaRPr lang="en-US" baseline="0" dirty="0" smtClean="0"/>
          </a:p>
          <a:p>
            <a:r>
              <a:rPr lang="en-US" baseline="0" dirty="0" smtClean="0"/>
              <a:t>I wanted to highlight a couple interesting factoids about the acronym “LGBTQ2S+”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L (Lesbian)</a:t>
            </a:r>
            <a:r>
              <a:rPr lang="en-US" baseline="0" dirty="0" smtClean="0"/>
              <a:t> is commonly listed first in the alphabet. This started as an honorific, to formally recognize and thank the lesbian community for their service during the height of the aids crisis. While most straight personal refused to care for the gay men dying, the lesbian community rallied to care for these men. And for that the “L” is list first.</a:t>
            </a:r>
            <a:r>
              <a:rPr lang="en-US" baseline="30000" dirty="0" smtClean="0"/>
              <a:t>19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The “+” symbol.</a:t>
            </a:r>
            <a:r>
              <a:rPr lang="en-US" baseline="0" dirty="0" smtClean="0"/>
              <a:t> This symbol is included to make it explicit that other groups are being referred to, without explicitly saying their letter. Think of it as an ellipsis. It is not needed if everyone who is being referred to is listed. So an alternative to the LGBTQ2S+ community is the LGBTQQ2SIAPA community. Other used forms are an Asterisk (*) or an underscore (_).</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Inclusion of Two-Spirit</a:t>
            </a:r>
            <a:r>
              <a:rPr lang="en-US" baseline="0" dirty="0" smtClean="0"/>
              <a:t> – As was noted earlier there is much discussion within the queer community regarding how and when to include Two-Spirit identity, both explicitly (“2S”) or implicitly (“T”). Each is accompanied by positive and negative implications. Thereby, it is important that your organization consider what the implications could be, consult with the affected community, and make an informed decision moving forward.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Other stylistic ways of representing Two-Spirit identity include allowing the “T” to refer to both </a:t>
            </a:r>
            <a:r>
              <a:rPr lang="en-US" i="1" baseline="0" dirty="0" smtClean="0"/>
              <a:t>Trans </a:t>
            </a:r>
            <a:r>
              <a:rPr lang="en-US" i="0" baseline="0" dirty="0" smtClean="0"/>
              <a:t>and </a:t>
            </a:r>
            <a:r>
              <a:rPr lang="en-US" i="1" baseline="0" dirty="0" smtClean="0"/>
              <a:t>Two-Spirit, </a:t>
            </a:r>
            <a:r>
              <a:rPr lang="en-US" i="0" baseline="0" dirty="0" smtClean="0"/>
              <a:t>or to include a “2” or and “S”. </a:t>
            </a:r>
            <a:endParaRPr lang="en-US" baseline="0" dirty="0" smtClean="0"/>
          </a:p>
          <a:p>
            <a:endParaRPr lang="en-US" baseline="0" dirty="0" smtClean="0"/>
          </a:p>
          <a:p>
            <a:r>
              <a:rPr lang="en-US" baseline="0" dirty="0" smtClean="0"/>
              <a:t>Sources</a:t>
            </a:r>
          </a:p>
          <a:p>
            <a:pPr marL="0" indent="0">
              <a:buFont typeface="+mj-lt"/>
              <a:buNone/>
            </a:pPr>
            <a:r>
              <a:rPr lang="en-US" baseline="0" dirty="0" smtClean="0"/>
              <a:t>19. Outliers: Calgary’s Queer History – Calgary Queer Arts Society. </a:t>
            </a:r>
            <a:r>
              <a:rPr lang="en-US" dirty="0" smtClean="0">
                <a:hlinkClick r:id="rId3"/>
              </a:rPr>
              <a:t>https://www.calgaryqueerartssociety.com/2018-fairy-tales-calgarys-queer-film-festival/2018/5/25/outliers-calgarys-queer-history</a:t>
            </a:r>
            <a:endParaRPr lang="en-US" dirty="0" smtClean="0"/>
          </a:p>
          <a:p>
            <a:pPr marL="0" indent="0">
              <a:buFont typeface="+mj-lt"/>
              <a:buNone/>
            </a:pPr>
            <a:r>
              <a:rPr lang="en-US" dirty="0" smtClean="0">
                <a:latin typeface="Calibri (Body)"/>
              </a:rPr>
              <a:t>20.</a:t>
            </a:r>
            <a:r>
              <a:rPr lang="en-US" baseline="0" dirty="0" smtClean="0">
                <a:latin typeface="Calibri (Body)"/>
              </a:rPr>
              <a:t> </a:t>
            </a:r>
            <a:r>
              <a:rPr lang="en-US" dirty="0" smtClean="0">
                <a:latin typeface="Calibri (Body)"/>
              </a:rPr>
              <a:t>Comic: Assigned Make Comic by Sophie Labelle</a:t>
            </a:r>
          </a:p>
          <a:p>
            <a:pPr marL="228600" indent="-228600">
              <a:buAutoNum type="arabicPeriod" startAt="5"/>
            </a:pPr>
            <a:endParaRPr lang="en-US" dirty="0" smtClean="0"/>
          </a:p>
          <a:p>
            <a:pPr marL="228600" indent="-228600">
              <a:buAutoNum type="arabicPeriod" startAt="5"/>
            </a:pPr>
            <a:endParaRPr lang="en-US" dirty="0"/>
          </a:p>
        </p:txBody>
      </p:sp>
      <p:sp>
        <p:nvSpPr>
          <p:cNvPr id="4" name="Slide Number Placeholder 3"/>
          <p:cNvSpPr>
            <a:spLocks noGrp="1"/>
          </p:cNvSpPr>
          <p:nvPr>
            <p:ph type="sldNum" sz="quarter" idx="10"/>
          </p:nvPr>
        </p:nvSpPr>
        <p:spPr/>
        <p:txBody>
          <a:bodyPr/>
          <a:lstStyle/>
          <a:p>
            <a:fld id="{F5790B77-4AC9-DF4D-963B-EF59E34B6D7B}" type="slidenum">
              <a:rPr lang="en-US" smtClean="0"/>
              <a:t>16</a:t>
            </a:fld>
            <a:endParaRPr lang="en-US"/>
          </a:p>
        </p:txBody>
      </p:sp>
    </p:spTree>
    <p:extLst>
      <p:ext uri="{BB962C8B-B14F-4D97-AF65-F5344CB8AC3E}">
        <p14:creationId xmlns:p14="http://schemas.microsoft.com/office/powerpoint/2010/main" val="3255520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solidFill>
                  <a:srgbClr val="FF0000"/>
                </a:solidFill>
              </a:rPr>
              <a:t>Alternative lifestyle(s)</a:t>
            </a:r>
          </a:p>
          <a:p>
            <a:r>
              <a:rPr lang="en-US" dirty="0" smtClean="0">
                <a:solidFill>
                  <a:srgbClr val="FF0000"/>
                </a:solidFill>
              </a:rPr>
              <a:t>- An older phrase, that developed as</a:t>
            </a:r>
            <a:r>
              <a:rPr lang="en-US" baseline="0" dirty="0" smtClean="0">
                <a:solidFill>
                  <a:srgbClr val="FF0000"/>
                </a:solidFill>
              </a:rPr>
              <a:t> queer identity was entering into the public eye. Nowadays, its worth </a:t>
            </a:r>
            <a:r>
              <a:rPr lang="en-US" dirty="0" smtClean="0">
                <a:solidFill>
                  <a:srgbClr val="FF0000"/>
                </a:solidFill>
              </a:rPr>
              <a:t>noting that there is nothing “alternative” about a queer</a:t>
            </a:r>
            <a:r>
              <a:rPr lang="en-US" baseline="0" dirty="0" smtClean="0">
                <a:solidFill>
                  <a:srgbClr val="FF0000"/>
                </a:solidFill>
              </a:rPr>
              <a:t> person’s lifestyle.</a:t>
            </a:r>
          </a:p>
          <a:p>
            <a:endParaRPr lang="en-US" dirty="0" smtClean="0">
              <a:solidFill>
                <a:srgbClr val="FF0000"/>
              </a:solidFill>
            </a:endParaRPr>
          </a:p>
          <a:p>
            <a:r>
              <a:rPr lang="en-CA" u="sng" dirty="0" smtClean="0">
                <a:solidFill>
                  <a:schemeClr val="bg1">
                    <a:lumMod val="50000"/>
                  </a:schemeClr>
                </a:solidFill>
              </a:rPr>
              <a:t>Brothers &amp; Sisters</a:t>
            </a:r>
          </a:p>
          <a:p>
            <a:r>
              <a:rPr lang="en-US" dirty="0" smtClean="0">
                <a:solidFill>
                  <a:srgbClr val="FF0000"/>
                </a:solidFill>
              </a:rPr>
              <a:t>- Common union</a:t>
            </a:r>
            <a:r>
              <a:rPr lang="en-US" baseline="0" dirty="0" smtClean="0">
                <a:solidFill>
                  <a:srgbClr val="FF0000"/>
                </a:solidFill>
              </a:rPr>
              <a:t> phrase, but it assumes a gender binary. Try instead “brother, sisters, &amp; non-binary siblings.” or “commands”</a:t>
            </a:r>
            <a:endParaRPr lang="en-US" dirty="0" smtClean="0">
              <a:solidFill>
                <a:srgbClr val="FF0000"/>
              </a:solidFill>
            </a:endParaRPr>
          </a:p>
          <a:p>
            <a:endParaRPr lang="en-CA" dirty="0" smtClean="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u="sng" dirty="0" smtClean="0">
                <a:solidFill>
                  <a:srgbClr val="FF0000"/>
                </a:solidFill>
              </a:rPr>
              <a:t>Women and trans women (Men and trans men) &amp; “Real” women / men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 Trans</a:t>
            </a:r>
            <a:r>
              <a:rPr lang="en-US" baseline="0" dirty="0" smtClean="0">
                <a:solidFill>
                  <a:srgbClr val="FF0000"/>
                </a:solidFill>
              </a:rPr>
              <a:t> women are real women. There is no need to differentiate these groups, unless you are talking about sex (in which case, talk about anatomy and not the person). </a:t>
            </a:r>
            <a:endParaRPr lang="en-US" dirty="0" smtClean="0">
              <a:solidFill>
                <a:srgbClr val="FF0000"/>
              </a:solidFill>
            </a:endParaRPr>
          </a:p>
          <a:p>
            <a:endParaRPr lang="en-CA" dirty="0" smtClean="0">
              <a:solidFill>
                <a:srgbClr val="FF0000"/>
              </a:solidFill>
            </a:endParaRPr>
          </a:p>
          <a:p>
            <a:r>
              <a:rPr lang="en-US" u="sng" dirty="0" smtClean="0">
                <a:solidFill>
                  <a:srgbClr val="FF0000"/>
                </a:solidFill>
              </a:rPr>
              <a:t>S/he</a:t>
            </a:r>
            <a:r>
              <a:rPr lang="en-US" u="sng" dirty="0" smtClean="0">
                <a:solidFill>
                  <a:schemeClr val="tx1"/>
                </a:solidFill>
              </a:rPr>
              <a:t> or </a:t>
            </a:r>
            <a:r>
              <a:rPr lang="en-US" u="sng" dirty="0" err="1" smtClean="0">
                <a:solidFill>
                  <a:srgbClr val="FF0000"/>
                </a:solidFill>
              </a:rPr>
              <a:t>He/She</a:t>
            </a:r>
            <a:endParaRPr lang="en-US" u="sng" dirty="0" smtClean="0">
              <a:solidFill>
                <a:srgbClr val="FF0000"/>
              </a:solidFill>
            </a:endParaRPr>
          </a:p>
          <a:p>
            <a:r>
              <a:rPr lang="en-US" dirty="0" smtClean="0">
                <a:solidFill>
                  <a:srgbClr val="FF0000"/>
                </a:solidFill>
              </a:rPr>
              <a:t>-</a:t>
            </a:r>
            <a:r>
              <a:rPr lang="en-US" baseline="0" dirty="0" smtClean="0">
                <a:solidFill>
                  <a:srgbClr val="FF0000"/>
                </a:solidFill>
              </a:rPr>
              <a:t> Not the best English, its wordy and breaks the flow of a sentence. A gender neutral singular pronoun has been around and used since the time of Shakespeare. Try using “They/them” instead. </a:t>
            </a:r>
            <a:endParaRPr lang="en-US" dirty="0" smtClean="0">
              <a:solidFill>
                <a:srgbClr val="FF0000"/>
              </a:solidFill>
            </a:endParaRPr>
          </a:p>
          <a:p>
            <a:endParaRPr lang="en-US" i="1" dirty="0" smtClean="0">
              <a:solidFill>
                <a:srgbClr val="FF0000"/>
              </a:solidFill>
            </a:endParaRPr>
          </a:p>
          <a:p>
            <a:r>
              <a:rPr lang="en-US" i="0" u="sng" dirty="0" smtClean="0">
                <a:solidFill>
                  <a:schemeClr val="bg1">
                    <a:lumMod val="50000"/>
                  </a:schemeClr>
                </a:solidFill>
              </a:rPr>
              <a:t>Gay Bar / Gay Rights</a:t>
            </a:r>
          </a:p>
          <a:p>
            <a:r>
              <a:rPr lang="en-US" i="0" dirty="0" smtClean="0">
                <a:solidFill>
                  <a:schemeClr val="bg1">
                    <a:lumMod val="50000"/>
                  </a:schemeClr>
                </a:solidFill>
              </a:rPr>
              <a:t>- </a:t>
            </a:r>
            <a:r>
              <a:rPr lang="en-US" dirty="0" smtClean="0">
                <a:solidFill>
                  <a:srgbClr val="FF0000"/>
                </a:solidFill>
              </a:rPr>
              <a:t>An older phrase, that developed when</a:t>
            </a:r>
            <a:r>
              <a:rPr lang="en-US" baseline="0" dirty="0" smtClean="0">
                <a:solidFill>
                  <a:srgbClr val="FF0000"/>
                </a:solidFill>
              </a:rPr>
              <a:t> “gay” was still commonly used as an umbrella term for the queer community. These terms are still widely used, but it is worth while taking a moment an examining what the speaker is actually trying to say (is it a bar that is only for gay men or is it a bar that caters the entire queer community?) Often, the language used within popular culture perpetuates hidden biases prevent a group from full participation. </a:t>
            </a:r>
          </a:p>
          <a:p>
            <a:endParaRPr lang="en-US" i="1" dirty="0" smtClean="0">
              <a:solidFill>
                <a:schemeClr val="bg1">
                  <a:lumMod val="50000"/>
                </a:schemeClr>
              </a:solidFill>
            </a:endParaRPr>
          </a:p>
          <a:p>
            <a:r>
              <a:rPr lang="en-US" u="sng" dirty="0" smtClean="0">
                <a:solidFill>
                  <a:srgbClr val="FF0000"/>
                </a:solidFill>
              </a:rPr>
              <a:t>Preferred Pronouns (Preferred</a:t>
            </a:r>
            <a:r>
              <a:rPr lang="en-US" u="sng" baseline="0" dirty="0" smtClean="0">
                <a:solidFill>
                  <a:srgbClr val="FF0000"/>
                </a:solidFill>
              </a:rPr>
              <a:t> Name)</a:t>
            </a:r>
            <a:endParaRPr lang="en-US" u="sng" dirty="0" smtClean="0">
              <a:solidFill>
                <a:srgbClr val="FF0000"/>
              </a:solidFill>
            </a:endParaRPr>
          </a:p>
          <a:p>
            <a:pPr marL="171450" indent="-171450">
              <a:buFontTx/>
              <a:buChar char="-"/>
            </a:pPr>
            <a:r>
              <a:rPr lang="en-US" dirty="0" smtClean="0">
                <a:solidFill>
                  <a:srgbClr val="FF0000"/>
                </a:solidFill>
              </a:rPr>
              <a:t>Having cream in coffee is a preference, pronoun</a:t>
            </a:r>
            <a:r>
              <a:rPr lang="en-US" baseline="0" dirty="0" smtClean="0">
                <a:solidFill>
                  <a:srgbClr val="FF0000"/>
                </a:solidFill>
              </a:rPr>
              <a:t>s are not. Referring to someone’s pronouns as “preferred” signals that it’s a honorific, but not something that must occur.</a:t>
            </a:r>
          </a:p>
          <a:p>
            <a:pPr marL="171450" indent="-171450">
              <a:buFontTx/>
              <a:buChar char="-"/>
            </a:pPr>
            <a:r>
              <a:rPr lang="en-US" baseline="0" dirty="0" smtClean="0">
                <a:solidFill>
                  <a:srgbClr val="FF0000"/>
                </a:solidFill>
              </a:rPr>
              <a:t>It is also important, if you ask someone their pronouns/name, you have to take steps to implement that usage. </a:t>
            </a:r>
          </a:p>
          <a:p>
            <a:pPr marL="171450" indent="-171450">
              <a:buFontTx/>
              <a:buChar char="-"/>
            </a:pPr>
            <a:endParaRPr lang="en-US" dirty="0" smtClean="0">
              <a:solidFill>
                <a:srgbClr val="FF0000"/>
              </a:solidFill>
            </a:endParaRPr>
          </a:p>
          <a:p>
            <a:endParaRPr lang="en-US" dirty="0" smtClean="0">
              <a:solidFill>
                <a:srgbClr val="FF0000"/>
              </a:solidFill>
            </a:endParaRPr>
          </a:p>
          <a:p>
            <a:r>
              <a:rPr lang="en-US" dirty="0" smtClean="0">
                <a:solidFill>
                  <a:srgbClr val="FF0000"/>
                </a:solidFill>
              </a:rPr>
              <a:t>Additional</a:t>
            </a:r>
            <a:r>
              <a:rPr lang="en-US" baseline="0" dirty="0" smtClean="0">
                <a:solidFill>
                  <a:srgbClr val="FF0000"/>
                </a:solidFill>
              </a:rPr>
              <a:t> Links: </a:t>
            </a:r>
          </a:p>
          <a:p>
            <a:pPr marL="171450" indent="-171450">
              <a:buFont typeface="Arial" panose="020B0604020202020204" pitchFamily="34" charset="0"/>
              <a:buChar char="•"/>
            </a:pPr>
            <a:r>
              <a:rPr lang="en-US" baseline="0" dirty="0" smtClean="0">
                <a:solidFill>
                  <a:srgbClr val="FF0000"/>
                </a:solidFill>
              </a:rPr>
              <a:t>It’s OK To Use “They” To Describe One Person: Here’s Why: </a:t>
            </a:r>
            <a:r>
              <a:rPr lang="en-CA" dirty="0" smtClean="0">
                <a:hlinkClick r:id="rId3"/>
              </a:rPr>
              <a:t>https://www.dictionary.com/e/they-is-a-singular-pronoun/?fbclid=IwAR3xOicrL5RWv-5G9oQSSv_v95jxGjQ8f_zsGcSTGjGi5rghBcjDg-iLBqg</a:t>
            </a:r>
            <a:endParaRPr lang="en-CA" dirty="0" smtClean="0"/>
          </a:p>
          <a:p>
            <a:endParaRPr lang="en-US" dirty="0" smtClean="0">
              <a:solidFill>
                <a:srgbClr val="FF0000"/>
              </a:solidFill>
            </a:endParaRPr>
          </a:p>
          <a:p>
            <a:r>
              <a:rPr lang="en-US" dirty="0" smtClean="0">
                <a:solidFill>
                  <a:srgbClr val="FF0000"/>
                </a:solidFill>
              </a:rPr>
              <a:t>Source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21. Update</a:t>
            </a:r>
            <a:r>
              <a:rPr lang="en-US" b="0" baseline="0" dirty="0" smtClean="0"/>
              <a:t> to Transgender Style Guide: Avoiding Invalidating Language Traps</a:t>
            </a:r>
            <a:r>
              <a:rPr lang="en-US" b="0" dirty="0" smtClean="0"/>
              <a:t>: </a:t>
            </a:r>
            <a:r>
              <a:rPr lang="en-US" dirty="0" smtClean="0">
                <a:hlinkClick r:id="rId4"/>
              </a:rPr>
              <a:t>https://radicalcopyeditor.com/2018/07/13/update-to-transgender-style-guide-avoiding-invalidating-language-traps/</a:t>
            </a:r>
            <a:endParaRPr lang="en-US" dirty="0" smtClean="0"/>
          </a:p>
          <a:p>
            <a:endParaRPr lang="en-CA" dirty="0" smtClean="0">
              <a:solidFill>
                <a:srgbClr val="FF0000"/>
              </a:solidFill>
            </a:endParaRPr>
          </a:p>
          <a:p>
            <a:endParaRPr lang="en-CA" dirty="0"/>
          </a:p>
        </p:txBody>
      </p:sp>
      <p:sp>
        <p:nvSpPr>
          <p:cNvPr id="4" name="Slide Number Placeholder 3"/>
          <p:cNvSpPr>
            <a:spLocks noGrp="1"/>
          </p:cNvSpPr>
          <p:nvPr>
            <p:ph type="sldNum" sz="quarter" idx="10"/>
          </p:nvPr>
        </p:nvSpPr>
        <p:spPr/>
        <p:txBody>
          <a:bodyPr/>
          <a:lstStyle/>
          <a:p>
            <a:fld id="{F5790B77-4AC9-DF4D-963B-EF59E34B6D7B}" type="slidenum">
              <a:rPr lang="en-US" smtClean="0"/>
              <a:t>17</a:t>
            </a:fld>
            <a:endParaRPr lang="en-US"/>
          </a:p>
        </p:txBody>
      </p:sp>
    </p:spTree>
    <p:extLst>
      <p:ext uri="{BB962C8B-B14F-4D97-AF65-F5344CB8AC3E}">
        <p14:creationId xmlns:p14="http://schemas.microsoft.com/office/powerpoint/2010/main" val="3458662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Linking to the second half of the presentation; what do we do with this information – how do we move forward.</a:t>
            </a:r>
          </a:p>
          <a:p>
            <a:pPr marL="342900" indent="-342900">
              <a:buFont typeface="+mj-lt"/>
              <a:buAutoNum type="arabicPeriod"/>
            </a:pPr>
            <a:r>
              <a:rPr lang="en-US" dirty="0" smtClean="0"/>
              <a:t>The person knows best. </a:t>
            </a:r>
          </a:p>
          <a:p>
            <a:pPr marL="800100" lvl="1" indent="-342900">
              <a:buFont typeface="Arial" panose="020B0604020202020204" pitchFamily="34" charset="0"/>
              <a:buChar char="•"/>
            </a:pPr>
            <a:r>
              <a:rPr lang="en-US" dirty="0" smtClean="0"/>
              <a:t>Listen to the person you’re interacting with. Hear how</a:t>
            </a:r>
            <a:r>
              <a:rPr lang="en-US" baseline="0" dirty="0" smtClean="0"/>
              <a:t> they use the language, and replicate their usage. </a:t>
            </a:r>
          </a:p>
          <a:p>
            <a:pPr marL="800100" lvl="1" indent="-342900">
              <a:buFont typeface="Arial" panose="020B0604020202020204" pitchFamily="34" charset="0"/>
              <a:buChar char="•"/>
            </a:pPr>
            <a:r>
              <a:rPr lang="en-US" baseline="0" dirty="0" smtClean="0"/>
              <a:t>Understand that language is developing, and just because someone said something was AOK/maybe okay to use, doesn’t mean that local customs and usage will be the case. </a:t>
            </a:r>
            <a:endParaRPr lang="en-US" dirty="0" smtClean="0"/>
          </a:p>
          <a:p>
            <a:pPr marL="342900" indent="-342900">
              <a:buFont typeface="+mj-lt"/>
              <a:buAutoNum type="arabicPeriod"/>
            </a:pPr>
            <a:r>
              <a:rPr lang="en-US" dirty="0" smtClean="0"/>
              <a:t>Use and respect a person’s pronouns. </a:t>
            </a:r>
          </a:p>
          <a:p>
            <a:pPr marL="800100" lvl="1" indent="-342900">
              <a:buFont typeface="Arial" panose="020B0604020202020204" pitchFamily="34" charset="0"/>
              <a:buChar char="•"/>
            </a:pPr>
            <a:r>
              <a:rPr lang="en-US" dirty="0" smtClean="0"/>
              <a:t>He/Him</a:t>
            </a:r>
            <a:r>
              <a:rPr lang="en-US" baseline="0" dirty="0" smtClean="0"/>
              <a:t>, She/Her, They/Them, </a:t>
            </a:r>
            <a:r>
              <a:rPr lang="en-US" baseline="0" dirty="0" err="1" smtClean="0"/>
              <a:t>Ze</a:t>
            </a:r>
            <a:r>
              <a:rPr lang="en-US" baseline="0" dirty="0" smtClean="0"/>
              <a:t>/</a:t>
            </a:r>
            <a:r>
              <a:rPr lang="en-US" baseline="0" dirty="0" err="1" smtClean="0"/>
              <a:t>Zim</a:t>
            </a:r>
            <a:r>
              <a:rPr lang="en-US" baseline="0" dirty="0" smtClean="0"/>
              <a:t>, etc. </a:t>
            </a:r>
          </a:p>
          <a:p>
            <a:pPr marL="800100" lvl="1" indent="-342900">
              <a:buFont typeface="Arial" panose="020B0604020202020204" pitchFamily="34" charset="0"/>
              <a:buChar char="•"/>
            </a:pPr>
            <a:r>
              <a:rPr lang="en-US" baseline="0" dirty="0" smtClean="0"/>
              <a:t>If you don’t know what they are, ask. </a:t>
            </a:r>
          </a:p>
          <a:p>
            <a:pPr marL="800100" lvl="1" indent="-342900">
              <a:buFont typeface="Arial" panose="020B0604020202020204" pitchFamily="34" charset="0"/>
              <a:buChar char="•"/>
            </a:pPr>
            <a:r>
              <a:rPr lang="en-US" baseline="0" dirty="0" smtClean="0"/>
              <a:t>Asking for information about a person is a sign that you respect them enough that you don’t want to </a:t>
            </a:r>
            <a:r>
              <a:rPr lang="en-US" baseline="0" dirty="0" err="1" smtClean="0"/>
              <a:t>missgender</a:t>
            </a:r>
            <a:r>
              <a:rPr lang="en-US" baseline="0" dirty="0" smtClean="0"/>
              <a:t> them and continue a cycle of violence.</a:t>
            </a:r>
          </a:p>
          <a:p>
            <a:pPr marL="342900" indent="-342900">
              <a:buFont typeface="+mj-lt"/>
              <a:buAutoNum type="arabicPeriod"/>
            </a:pPr>
            <a:r>
              <a:rPr lang="en-US" dirty="0" smtClean="0"/>
              <a:t>“To err is human…”</a:t>
            </a:r>
          </a:p>
          <a:p>
            <a:pPr marL="800100" lvl="1" indent="-342900">
              <a:buFont typeface="Arial" panose="020B0604020202020204" pitchFamily="34" charset="0"/>
              <a:buChar char="•"/>
            </a:pPr>
            <a:r>
              <a:rPr lang="en-US" dirty="0" smtClean="0"/>
              <a:t>You’re going to make mistakes, its bad, but not the end of the world. </a:t>
            </a:r>
          </a:p>
          <a:p>
            <a:pPr marL="800100" lvl="1" indent="-342900">
              <a:buFont typeface="Arial" panose="020B0604020202020204" pitchFamily="34" charset="0"/>
              <a:buChar char="•"/>
            </a:pPr>
            <a:r>
              <a:rPr lang="en-US" dirty="0" smtClean="0"/>
              <a:t>Accept</a:t>
            </a:r>
            <a:r>
              <a:rPr lang="en-US" baseline="0" dirty="0" smtClean="0"/>
              <a:t> your error, apologize and ask for guidance (if needed), commit to doing better in the future.</a:t>
            </a:r>
          </a:p>
          <a:p>
            <a:pPr marL="800100" lvl="1" indent="-342900">
              <a:buFont typeface="Arial" panose="020B0604020202020204" pitchFamily="34" charset="0"/>
              <a:buChar char="•"/>
            </a:pPr>
            <a:r>
              <a:rPr lang="en-US" baseline="0" dirty="0" smtClean="0"/>
              <a:t>Remember: Don’t over apologize.</a:t>
            </a:r>
            <a:endParaRPr lang="en-US" dirty="0" smtClean="0"/>
          </a:p>
          <a:p>
            <a:pPr marL="342900" indent="-342900">
              <a:buFont typeface="+mj-lt"/>
              <a:buAutoNum type="arabicPeriod"/>
            </a:pPr>
            <a:r>
              <a:rPr lang="en-US" dirty="0" smtClean="0"/>
              <a:t>Check your privilege. </a:t>
            </a:r>
          </a:p>
          <a:p>
            <a:pPr marL="800100" lvl="1" indent="-342900">
              <a:buFont typeface="Arial" panose="020B0604020202020204" pitchFamily="34" charset="0"/>
              <a:buChar char="•"/>
            </a:pPr>
            <a:r>
              <a:rPr lang="en-US" dirty="0" smtClean="0"/>
              <a:t>Analyze that the “normalness” of your life, might be as equally</a:t>
            </a:r>
            <a:r>
              <a:rPr lang="en-US" baseline="0" dirty="0" smtClean="0"/>
              <a:t> normal for others, while being completely different. </a:t>
            </a:r>
          </a:p>
          <a:p>
            <a:pPr marL="800100" lvl="1" indent="-342900">
              <a:buFont typeface="Arial" panose="020B0604020202020204" pitchFamily="34" charset="0"/>
              <a:buChar char="•"/>
            </a:pPr>
            <a:r>
              <a:rPr lang="en-US" baseline="0" dirty="0" smtClean="0"/>
              <a:t>Recognize that just because something isn’t a “big deal” to you, doesn’t mean its not a big deal. </a:t>
            </a:r>
          </a:p>
          <a:p>
            <a:pPr marL="800100" lvl="1" indent="-342900">
              <a:buFont typeface="Arial" panose="020B0604020202020204" pitchFamily="34" charset="0"/>
              <a:buChar char="•"/>
            </a:pPr>
            <a:r>
              <a:rPr lang="en-US" baseline="0" dirty="0" smtClean="0"/>
              <a:t>Don’t enter the world with the goal of causing pain/suffering. </a:t>
            </a:r>
            <a:endParaRPr lang="en-US" dirty="0" smtClean="0"/>
          </a:p>
          <a:p>
            <a:pPr marL="342900" indent="-342900">
              <a:buFont typeface="+mj-lt"/>
              <a:buAutoNum type="arabicPeriod"/>
            </a:pPr>
            <a:r>
              <a:rPr lang="en-US" dirty="0" smtClean="0"/>
              <a:t>Continue to Learn.</a:t>
            </a:r>
          </a:p>
          <a:p>
            <a:pPr marL="800100" lvl="1" indent="-342900">
              <a:buFont typeface="Arial" panose="020B0604020202020204" pitchFamily="34" charset="0"/>
              <a:buChar char="•"/>
            </a:pPr>
            <a:r>
              <a:rPr lang="en-US" dirty="0" smtClean="0"/>
              <a:t>We’ve spent about 45 minutes today on this topic. We are not expected to be experts, but we  are asked to continue to learn</a:t>
            </a:r>
            <a:r>
              <a:rPr lang="en-US" baseline="0" dirty="0" smtClean="0"/>
              <a:t> and connect with the local community.</a:t>
            </a:r>
            <a:endParaRPr lang="en-US" dirty="0" smtClean="0"/>
          </a:p>
          <a:p>
            <a:pPr marL="800100" lvl="1" indent="-342900">
              <a:buFont typeface="Arial" panose="020B0604020202020204" pitchFamily="34" charset="0"/>
              <a:buChar char="•"/>
            </a:pPr>
            <a:r>
              <a:rPr lang="en-US" dirty="0" smtClean="0"/>
              <a:t>Be an ALLY</a:t>
            </a:r>
          </a:p>
          <a:p>
            <a:pPr marL="1257300" lvl="2" indent="-342900">
              <a:buFont typeface="Arial" panose="020B0604020202020204" pitchFamily="34" charset="0"/>
              <a:buChar char="•"/>
            </a:pPr>
            <a:r>
              <a:rPr lang="en-US" dirty="0" smtClean="0"/>
              <a:t>A – always center</a:t>
            </a:r>
            <a:r>
              <a:rPr lang="en-US" baseline="0" dirty="0" smtClean="0"/>
              <a:t> the impacted</a:t>
            </a:r>
          </a:p>
          <a:p>
            <a:pPr marL="1257300" lvl="2" indent="-342900">
              <a:buFont typeface="Arial" panose="020B0604020202020204" pitchFamily="34" charset="0"/>
              <a:buChar char="•"/>
            </a:pPr>
            <a:r>
              <a:rPr lang="en-US" baseline="0" dirty="0" smtClean="0"/>
              <a:t>L – listen &amp; learn from those who live in the oppression</a:t>
            </a:r>
          </a:p>
          <a:p>
            <a:pPr marL="1257300" lvl="2" indent="-342900">
              <a:buFont typeface="Arial" panose="020B0604020202020204" pitchFamily="34" charset="0"/>
              <a:buChar char="•"/>
            </a:pPr>
            <a:r>
              <a:rPr lang="en-US" baseline="0" dirty="0" smtClean="0"/>
              <a:t>L – leverage your privilege</a:t>
            </a:r>
          </a:p>
          <a:p>
            <a:pPr marL="1257300" lvl="2" indent="-342900">
              <a:buFont typeface="Arial" panose="020B0604020202020204" pitchFamily="34" charset="0"/>
              <a:buChar char="•"/>
            </a:pPr>
            <a:r>
              <a:rPr lang="en-US" baseline="0" dirty="0" smtClean="0"/>
              <a:t>Y – yield the </a:t>
            </a:r>
            <a:r>
              <a:rPr lang="en-US" baseline="0" dirty="0" smtClean="0"/>
              <a:t>floor</a:t>
            </a:r>
          </a:p>
          <a:p>
            <a:pPr marL="800100" lvl="1" indent="-342900">
              <a:buFont typeface="Arial" panose="020B0604020202020204" pitchFamily="34" charset="0"/>
              <a:buChar char="•"/>
            </a:pPr>
            <a:r>
              <a:rPr lang="en-US" i="0" dirty="0" smtClean="0">
                <a:solidFill>
                  <a:srgbClr val="FF0000"/>
                </a:solidFill>
              </a:rPr>
              <a:t>The</a:t>
            </a:r>
            <a:r>
              <a:rPr lang="en-US" i="0" baseline="0" dirty="0" smtClean="0">
                <a:solidFill>
                  <a:srgbClr val="FF0000"/>
                </a:solidFill>
              </a:rPr>
              <a:t> status of </a:t>
            </a:r>
            <a:r>
              <a:rPr lang="en-US" i="1" baseline="0" dirty="0" smtClean="0">
                <a:solidFill>
                  <a:srgbClr val="FF0000"/>
                </a:solidFill>
              </a:rPr>
              <a:t>ally</a:t>
            </a:r>
            <a:r>
              <a:rPr lang="en-US" i="0" baseline="0" dirty="0" smtClean="0">
                <a:solidFill>
                  <a:srgbClr val="FF0000"/>
                </a:solidFill>
              </a:rPr>
              <a:t> is something that is constantly undertaken, it is not a </a:t>
            </a:r>
            <a:r>
              <a:rPr lang="en-US" i="1" baseline="0" dirty="0" smtClean="0">
                <a:solidFill>
                  <a:srgbClr val="FF0000"/>
                </a:solidFill>
              </a:rPr>
              <a:t>merit badge </a:t>
            </a:r>
            <a:r>
              <a:rPr lang="en-US" i="0" baseline="0" dirty="0" smtClean="0">
                <a:solidFill>
                  <a:srgbClr val="FF0000"/>
                </a:solidFill>
              </a:rPr>
              <a:t>that you do once and you are good for the rest of time. The status of </a:t>
            </a:r>
            <a:r>
              <a:rPr lang="en-US" i="1" baseline="0" dirty="0" smtClean="0">
                <a:solidFill>
                  <a:srgbClr val="FF0000"/>
                </a:solidFill>
              </a:rPr>
              <a:t>ally</a:t>
            </a:r>
            <a:r>
              <a:rPr lang="en-US" i="0" baseline="0" dirty="0" smtClean="0">
                <a:solidFill>
                  <a:srgbClr val="FF0000"/>
                </a:solidFill>
              </a:rPr>
              <a:t> is given (and removed) by the people who you are an ally to. Any queer person has a right to question whether someone else is an ally to the LGBTQ2S+ community.</a:t>
            </a:r>
            <a:endParaRPr lang="en-US" i="1" dirty="0" smtClean="0">
              <a:solidFill>
                <a:srgbClr val="FF0000"/>
              </a:solidFill>
            </a:endParaRPr>
          </a:p>
          <a:p>
            <a:pPr marL="800100" lvl="1" indent="-342900">
              <a:buFont typeface="Arial" panose="020B0604020202020204" pitchFamily="34" charset="0"/>
              <a:buChar char="•"/>
            </a:pPr>
            <a:endParaRPr lang="en-US" baseline="0" dirty="0" smtClean="0"/>
          </a:p>
          <a:p>
            <a:pPr marL="0" lvl="0" indent="0">
              <a:buFont typeface="Arial" panose="020B0604020202020204" pitchFamily="34" charset="0"/>
              <a:buNone/>
            </a:pPr>
            <a:endParaRPr lang="en-US"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baseline="0" dirty="0" smtClean="0"/>
              <a:t>Think about practices within your organization that could normalize this process.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When doing introductions, don’t just say their name, say their pronouns.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Change the physical space (gendered/sexualized spaces).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0" indent="0">
              <a:buFont typeface="+mj-lt"/>
              <a:buNone/>
            </a:pPr>
            <a:r>
              <a:rPr lang="en-US" dirty="0" smtClean="0"/>
              <a:t>Think</a:t>
            </a:r>
            <a:r>
              <a:rPr lang="en-US" baseline="0" dirty="0" smtClean="0"/>
              <a:t> about ways to relieve the burden from affected the person/people. </a:t>
            </a:r>
          </a:p>
          <a:p>
            <a:pPr marL="628650" lvl="1" indent="-171450">
              <a:buFont typeface="Arial" panose="020B0604020202020204" pitchFamily="34" charset="0"/>
              <a:buChar char="•"/>
            </a:pPr>
            <a:r>
              <a:rPr lang="en-US" baseline="0" dirty="0" smtClean="0"/>
              <a:t>Don’t wait for an affected person to highlight a barrier. Seek them out and remove them. </a:t>
            </a:r>
          </a:p>
          <a:p>
            <a:pPr marL="628650" lvl="1" indent="-171450">
              <a:buFont typeface="Arial" panose="020B0604020202020204" pitchFamily="34" charset="0"/>
              <a:buChar char="•"/>
            </a:pPr>
            <a:r>
              <a:rPr lang="en-US" baseline="0" dirty="0" smtClean="0"/>
              <a:t>Don’t require an affected person to e</a:t>
            </a:r>
            <a:r>
              <a:rPr lang="en-US" dirty="0" smtClean="0"/>
              <a:t>ducate others. Seek out</a:t>
            </a:r>
            <a:r>
              <a:rPr lang="en-US" baseline="0" dirty="0" smtClean="0"/>
              <a:t> toolkits and information sessions.</a:t>
            </a:r>
            <a:endParaRPr lang="en-US" dirty="0" smtClean="0"/>
          </a:p>
          <a:p>
            <a:pPr marL="628650" lvl="1" indent="-171450">
              <a:buFont typeface="Arial" panose="020B0604020202020204" pitchFamily="34" charset="0"/>
              <a:buChar char="•"/>
            </a:pPr>
            <a:r>
              <a:rPr lang="en-US" dirty="0" smtClean="0"/>
              <a:t>Don’t </a:t>
            </a:r>
            <a:r>
              <a:rPr lang="en-US" baseline="0" dirty="0" smtClean="0"/>
              <a:t>task an affected person with creating systemic changes. This is everyone’s job to tackle.</a:t>
            </a:r>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r>
              <a:rPr lang="en-US" baseline="0" dirty="0" smtClean="0"/>
              <a:t>Think about ways that problematic behaviors are occurring in the workplace.</a:t>
            </a:r>
          </a:p>
          <a:p>
            <a:pPr marL="628650" lvl="1" indent="-171450">
              <a:buFont typeface="Arial" panose="020B0604020202020204" pitchFamily="34" charset="0"/>
              <a:buChar char="•"/>
            </a:pPr>
            <a:r>
              <a:rPr lang="en-US" baseline="0" dirty="0" smtClean="0"/>
              <a:t>Highlight the problems and a more acceptable way forward. </a:t>
            </a:r>
          </a:p>
          <a:p>
            <a:pPr marL="628650" lvl="1" indent="-171450">
              <a:buFont typeface="Arial" panose="020B0604020202020204" pitchFamily="34" charset="0"/>
              <a:buChar char="•"/>
            </a:pPr>
            <a:r>
              <a:rPr lang="en-US" baseline="0" dirty="0" smtClean="0"/>
              <a:t>Don’t pass-the-buck to the affected person. </a:t>
            </a:r>
          </a:p>
          <a:p>
            <a:pPr marL="628650" lvl="1" indent="-171450">
              <a:buFont typeface="Arial" panose="020B0604020202020204" pitchFamily="34" charset="0"/>
              <a:buChar char="•"/>
            </a:pPr>
            <a:r>
              <a:rPr lang="en-US" baseline="0" dirty="0" smtClean="0"/>
              <a:t>Seek input from those affected. </a:t>
            </a:r>
          </a:p>
          <a:p>
            <a:pPr marL="628650" lvl="1" indent="-171450">
              <a:buFont typeface="Arial" panose="020B0604020202020204" pitchFamily="34" charset="0"/>
              <a:buChar char="•"/>
            </a:pPr>
            <a:r>
              <a:rPr lang="en-US" baseline="0" dirty="0" smtClean="0"/>
              <a:t>Seek input from local LGBTQ2S+ organizations/advocates</a:t>
            </a:r>
            <a:endParaRPr lang="en-US" dirty="0" smtClean="0"/>
          </a:p>
          <a:p>
            <a:pPr marL="0" lvl="0" indent="0">
              <a:buFont typeface="Arial" panose="020B0604020202020204" pitchFamily="34" charset="0"/>
              <a:buNone/>
            </a:pPr>
            <a:endParaRPr lang="en-US" dirty="0" smtClean="0"/>
          </a:p>
          <a:p>
            <a:pPr marL="0" lvl="0" indent="0">
              <a:buFont typeface="Arial" panose="020B0604020202020204" pitchFamily="34" charset="0"/>
              <a:buNone/>
            </a:pPr>
            <a:r>
              <a:rPr lang="en-US" dirty="0" smtClean="0"/>
              <a:t>Consult</a:t>
            </a:r>
            <a:r>
              <a:rPr lang="en-US" baseline="0" dirty="0" smtClean="0"/>
              <a:t> Style Guides </a:t>
            </a:r>
          </a:p>
          <a:p>
            <a:pPr marL="171450" lvl="0" indent="-171450">
              <a:buFont typeface="Arial" panose="020B0604020202020204" pitchFamily="34" charset="0"/>
              <a:buChar char="•"/>
            </a:pPr>
            <a:r>
              <a:rPr lang="en-US" dirty="0" smtClean="0">
                <a:hlinkClick r:id="rId3"/>
              </a:rPr>
              <a:t>https://alexkapitan.files.wordpress.com/2017/08/trans-style-guide_rev-july-2018.pdf</a:t>
            </a:r>
            <a:endParaRPr lang="en-US" dirty="0" smtClean="0"/>
          </a:p>
          <a:p>
            <a:pPr marL="171450" lvl="0" indent="-171450">
              <a:buFont typeface="Arial" panose="020B0604020202020204" pitchFamily="34" charset="0"/>
              <a:buChar char="•"/>
            </a:pPr>
            <a:r>
              <a:rPr lang="en-US" dirty="0" smtClean="0">
                <a:hlinkClick r:id="rId4"/>
              </a:rPr>
              <a:t>https://radicalcopyeditor.com/2018/07/13/update-to-transgender-style-guide-avoiding-invalidating-language-traps/</a:t>
            </a:r>
            <a:endParaRPr lang="en-US" dirty="0" smtClean="0"/>
          </a:p>
          <a:p>
            <a:pPr marL="342900" indent="-342900">
              <a:buFont typeface="+mj-lt"/>
              <a:buAutoNum type="arabicPeriod"/>
            </a:pPr>
            <a:endParaRPr lang="en-US" dirty="0" smtClean="0"/>
          </a:p>
          <a:p>
            <a:pPr marL="0" indent="0">
              <a:buFont typeface="+mj-lt"/>
              <a:buNone/>
            </a:pPr>
            <a:r>
              <a:rPr lang="en-US" dirty="0" smtClean="0"/>
              <a:t>Additional</a:t>
            </a:r>
            <a:r>
              <a:rPr lang="en-US" baseline="0" dirty="0" smtClean="0"/>
              <a:t> Links</a:t>
            </a:r>
          </a:p>
          <a:p>
            <a:pPr marL="171450" lvl="0" indent="-171450" defTabSz="457200">
              <a:buFont typeface="Arial" panose="020B0604020202020204" pitchFamily="34" charset="0"/>
              <a:buChar char="•"/>
              <a:defRPr/>
            </a:pPr>
            <a:r>
              <a:rPr lang="en-US" dirty="0" smtClean="0"/>
              <a:t>Are you an ALLY? Being an ALLY to Trans, Intersex &amp; Two Spirit People CC (</a:t>
            </a:r>
            <a:r>
              <a:rPr lang="en-US" dirty="0" smtClean="0">
                <a:hlinkClick r:id="rId5"/>
              </a:rPr>
              <a:t>https://www.youtube.com/watch?v=Amx7dTgmOh4</a:t>
            </a:r>
            <a:r>
              <a:rPr lang="en-US" dirty="0" smtClean="0"/>
              <a:t>)</a:t>
            </a:r>
          </a:p>
          <a:p>
            <a:pPr marL="171450" lvl="0" indent="-171450" defTabSz="457200">
              <a:buFont typeface="Arial" panose="020B0604020202020204" pitchFamily="34" charset="0"/>
              <a:buChar char="•"/>
              <a:defRPr/>
            </a:pPr>
            <a:r>
              <a:rPr lang="en-US" dirty="0" smtClean="0"/>
              <a:t>5 Tips For Being An Ally (</a:t>
            </a:r>
            <a:r>
              <a:rPr lang="en-US" dirty="0" smtClean="0">
                <a:hlinkClick r:id="rId6"/>
              </a:rPr>
              <a:t>https://www.youtube.com/watch?v=_dg86g-QlM0&amp;feature=youtu.be</a:t>
            </a:r>
            <a:r>
              <a:rPr lang="en-US" dirty="0" smtClean="0"/>
              <a:t>)</a:t>
            </a:r>
          </a:p>
          <a:p>
            <a:pPr marL="171450" lvl="0" indent="-171450" defTabSz="457200">
              <a:buFont typeface="Arial" panose="020B0604020202020204" pitchFamily="34" charset="0"/>
              <a:buChar char="•"/>
              <a:defRPr/>
            </a:pPr>
            <a:r>
              <a:rPr lang="en-US" dirty="0" smtClean="0"/>
              <a:t>Getting Called Out: How to Apologize (</a:t>
            </a:r>
            <a:r>
              <a:rPr lang="en-US" dirty="0" smtClean="0">
                <a:hlinkClick r:id="rId7"/>
              </a:rPr>
              <a:t>https://www.youtube.com/watch?v=C8xJXKYL8pU&amp;feature=youtu.be</a:t>
            </a:r>
            <a:r>
              <a:rPr lang="en-US" dirty="0" smtClean="0"/>
              <a:t>)</a:t>
            </a:r>
          </a:p>
          <a:p>
            <a:pPr marL="171450" lvl="0" indent="-171450" defTabSz="457200">
              <a:buFont typeface="Arial" panose="020B0604020202020204" pitchFamily="34" charset="0"/>
              <a:buChar char="•"/>
              <a:defRPr/>
            </a:pPr>
            <a:r>
              <a:rPr lang="en-US" dirty="0" smtClean="0">
                <a:hlinkClick r:id="rId8"/>
              </a:rPr>
              <a:t>https://everydayfeminism.com/2013/11/things-allies-need-to-know/</a:t>
            </a:r>
            <a:endParaRPr lang="en-US" dirty="0" smtClean="0"/>
          </a:p>
          <a:p>
            <a:pPr marL="171450" lvl="0" indent="-171450" defTabSz="457200">
              <a:buFont typeface="Arial" panose="020B0604020202020204" pitchFamily="34" charset="0"/>
              <a:buChar char="•"/>
              <a:defRPr/>
            </a:pPr>
            <a:r>
              <a:rPr lang="en-US" dirty="0" smtClean="0">
                <a:hlinkClick r:id="rId9"/>
              </a:rPr>
              <a:t>https://www.forbes.com/sites/meimeifox/2019/03/11/why-you-should-consider-transgender-awareness-training-in-your-workplace/#6ddd1cf063a6</a:t>
            </a:r>
            <a:endParaRPr lang="en-US" dirty="0" smtClean="0"/>
          </a:p>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F5790B77-4AC9-DF4D-963B-EF59E34B6D7B}" type="slidenum">
              <a:rPr lang="en-US" smtClean="0"/>
              <a:t>18</a:t>
            </a:fld>
            <a:endParaRPr lang="en-US"/>
          </a:p>
        </p:txBody>
      </p:sp>
    </p:spTree>
    <p:extLst>
      <p:ext uri="{BB962C8B-B14F-4D97-AF65-F5344CB8AC3E}">
        <p14:creationId xmlns:p14="http://schemas.microsoft.com/office/powerpoint/2010/main" val="206914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smtClean="0"/>
          </a:p>
        </p:txBody>
      </p:sp>
      <p:sp>
        <p:nvSpPr>
          <p:cNvPr id="4" name="Slide Number Placeholder 3"/>
          <p:cNvSpPr>
            <a:spLocks noGrp="1"/>
          </p:cNvSpPr>
          <p:nvPr>
            <p:ph type="sldNum" sz="quarter" idx="10"/>
          </p:nvPr>
        </p:nvSpPr>
        <p:spPr/>
        <p:txBody>
          <a:bodyPr/>
          <a:lstStyle/>
          <a:p>
            <a:fld id="{F5790B77-4AC9-DF4D-963B-EF59E34B6D7B}" type="slidenum">
              <a:rPr lang="en-US" smtClean="0"/>
              <a:t>19</a:t>
            </a:fld>
            <a:endParaRPr lang="en-US"/>
          </a:p>
        </p:txBody>
      </p:sp>
    </p:spTree>
    <p:extLst>
      <p:ext uri="{BB962C8B-B14F-4D97-AF65-F5344CB8AC3E}">
        <p14:creationId xmlns:p14="http://schemas.microsoft.com/office/powerpoint/2010/main" val="381765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get</a:t>
            </a:r>
            <a:r>
              <a:rPr lang="en-US" baseline="0" dirty="0" smtClean="0"/>
              <a:t> into the content, I want to take a moment to quickly look at why context is important, and doing so through a land acknowledgement. </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t>University of Prince Edward Island (Charlottetown) offers,</a:t>
            </a:r>
            <a:r>
              <a:rPr lang="en-US" b="0" baseline="0" dirty="0" smtClean="0"/>
              <a:t> “</a:t>
            </a:r>
            <a:r>
              <a:rPr lang="en-US" i="1" dirty="0" smtClean="0"/>
              <a:t>We would like to begin by acknowledging that the land on which we gather is the traditional and </a:t>
            </a:r>
            <a:r>
              <a:rPr lang="en-US" i="1" dirty="0" err="1" smtClean="0"/>
              <a:t>unceded</a:t>
            </a:r>
            <a:r>
              <a:rPr lang="en-US" i="1" dirty="0" smtClean="0"/>
              <a:t> territory of the </a:t>
            </a:r>
            <a:r>
              <a:rPr lang="en-US" i="1" dirty="0" err="1" smtClean="0"/>
              <a:t>Abegweit</a:t>
            </a:r>
            <a:r>
              <a:rPr lang="en-US" i="1" dirty="0" smtClean="0"/>
              <a:t> Mi’kmaq First Nation.</a:t>
            </a:r>
            <a:r>
              <a:rPr lang="en-US" dirty="0" smtClean="0"/>
              <a:t>”</a:t>
            </a:r>
          </a:p>
          <a:p>
            <a:endParaRPr lang="en-US" baseline="0" dirty="0" smtClean="0"/>
          </a:p>
          <a:p>
            <a:r>
              <a:rPr lang="en-US" baseline="0" dirty="0" smtClean="0"/>
              <a:t>Prior to the Truth and Reconciliation Commission, the Indigenous history of our land was, by-in-large, forgotten.  Our ancestors (colonizers) came to this land, they developed a history of the </a:t>
            </a:r>
            <a:r>
              <a:rPr lang="en-US" baseline="0" dirty="0" err="1" smtClean="0"/>
              <a:t>anglophones</a:t>
            </a:r>
            <a:r>
              <a:rPr lang="en-US" baseline="0" dirty="0" smtClean="0"/>
              <a:t> and </a:t>
            </a:r>
            <a:r>
              <a:rPr lang="en-US" baseline="0" dirty="0" err="1" smtClean="0"/>
              <a:t>francophones</a:t>
            </a:r>
            <a:r>
              <a:rPr lang="en-US" baseline="0" dirty="0" smtClean="0"/>
              <a:t>, and they participated in acts that were designed to erase the Indigenous culture (e.g. residential schools). The power of self-determination regarding how to use traditional words/language was removed. </a:t>
            </a:r>
          </a:p>
          <a:p>
            <a:endParaRPr lang="en-US" baseline="0" dirty="0" smtClean="0"/>
          </a:p>
          <a:p>
            <a:r>
              <a:rPr lang="en-US" baseline="0" dirty="0" smtClean="0"/>
              <a:t>Through the truth &amp; reconciliation process these connections are being rebuilt and promoted. And words and language that was once ostracized, is now being given a place in the dominate culture. </a:t>
            </a:r>
          </a:p>
          <a:p>
            <a:endParaRPr lang="en-US" baseline="0" dirty="0" smtClean="0"/>
          </a:p>
          <a:p>
            <a:r>
              <a:rPr lang="en-US" baseline="0" dirty="0" smtClean="0"/>
              <a:t>And it is this connection that leads me into a discussion of LGBTQ2S+ language; a reclaiming of language and words by equity seeking groups and a recognition that words have power. </a:t>
            </a:r>
          </a:p>
          <a:p>
            <a:endParaRPr lang="en-US" baseline="0" dirty="0" smtClean="0"/>
          </a:p>
          <a:p>
            <a:r>
              <a:rPr lang="en-US" dirty="0" smtClean="0">
                <a:solidFill>
                  <a:schemeClr val="tx1"/>
                </a:solidFill>
              </a:rPr>
              <a:t>Sources</a:t>
            </a:r>
            <a:endParaRPr lang="en-US" i="1" baseline="30000" dirty="0" smtClean="0">
              <a:solidFill>
                <a:schemeClr val="tx1"/>
              </a:solidFill>
              <a:latin typeface="Calibri (Body)"/>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0" baseline="0" dirty="0" smtClean="0">
                <a:solidFill>
                  <a:schemeClr val="tx1"/>
                </a:solidFill>
                <a:latin typeface="Calibri (Body)"/>
              </a:rPr>
              <a:t>1. </a:t>
            </a:r>
            <a:r>
              <a:rPr lang="en-US" i="0" baseline="0" dirty="0" smtClean="0">
                <a:solidFill>
                  <a:schemeClr val="tx1"/>
                </a:solidFill>
                <a:latin typeface="+mn-lt"/>
              </a:rPr>
              <a:t>Guide to Acknowledging First Peoples &amp; Traditional Territory: </a:t>
            </a:r>
            <a:r>
              <a:rPr lang="en-CA" dirty="0" smtClean="0">
                <a:hlinkClick r:id="rId3"/>
              </a:rPr>
              <a:t>https://www.caut.ca/content/guide-acknowledging-first-peoples-traditional-territory</a:t>
            </a:r>
            <a:endParaRPr lang="en-US" baseline="0" dirty="0" smtClean="0"/>
          </a:p>
        </p:txBody>
      </p:sp>
      <p:sp>
        <p:nvSpPr>
          <p:cNvPr id="4" name="Slide Number Placeholder 3"/>
          <p:cNvSpPr>
            <a:spLocks noGrp="1"/>
          </p:cNvSpPr>
          <p:nvPr>
            <p:ph type="sldNum" sz="quarter" idx="10"/>
          </p:nvPr>
        </p:nvSpPr>
        <p:spPr/>
        <p:txBody>
          <a:bodyPr/>
          <a:lstStyle/>
          <a:p>
            <a:fld id="{F5790B77-4AC9-DF4D-963B-EF59E34B6D7B}" type="slidenum">
              <a:rPr lang="en-US" smtClean="0"/>
              <a:t>2</a:t>
            </a:fld>
            <a:endParaRPr lang="en-US"/>
          </a:p>
        </p:txBody>
      </p:sp>
    </p:spTree>
    <p:extLst>
      <p:ext uri="{BB962C8B-B14F-4D97-AF65-F5344CB8AC3E}">
        <p14:creationId xmlns:p14="http://schemas.microsoft.com/office/powerpoint/2010/main" val="2122639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Calibri (Body)"/>
              </a:rPr>
              <a:t>Regarding Sources: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All citations are stored within the Notes of the PowerPoint. And the PowerPoint will be shared in the post conference material. Ask Lori on</a:t>
            </a:r>
            <a:r>
              <a:rPr lang="en-US" sz="1200" baseline="0" dirty="0" smtClean="0"/>
              <a:t> how to access this information.</a:t>
            </a:r>
            <a:endParaRPr lang="en-US" sz="120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Calibri (Body)"/>
              </a:rPr>
              <a:t>I have also included </a:t>
            </a:r>
            <a:r>
              <a:rPr lang="en-US" i="1" baseline="0" dirty="0" smtClean="0">
                <a:latin typeface="Calibri (Body)"/>
              </a:rPr>
              <a:t>Additional Links </a:t>
            </a:r>
            <a:r>
              <a:rPr lang="en-US" i="0" baseline="0" dirty="0" smtClean="0">
                <a:latin typeface="Calibri (Body)"/>
              </a:rPr>
              <a:t>to provide more information for your viewing.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latin typeface="Calibri (Body)"/>
              </a:rPr>
              <a:t>The sources are not academic/peer-reviewed journals because </a:t>
            </a:r>
            <a:r>
              <a:rPr lang="en-US" i="0" baseline="0" dirty="0" err="1" smtClean="0">
                <a:latin typeface="Calibri (Body)"/>
              </a:rPr>
              <a:t>i</a:t>
            </a:r>
            <a:r>
              <a:rPr lang="en-US" i="0" baseline="0" dirty="0" smtClean="0">
                <a:latin typeface="Calibri (Body)"/>
              </a:rPr>
              <a:t>) those type of references are not super prevalent. The LGBTQ2S+ community is still (quickly) developing and there is a historical legacy of remaining hidden. Even within the last 5 years there have been a number of developments. And ii) journal entries are not that fun to read. </a:t>
            </a:r>
            <a:endParaRPr lang="en-US" baseline="0" dirty="0" smtClean="0">
              <a:latin typeface="Calibri (Body)"/>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latin typeface="Calibri (Body)"/>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latin typeface="Calibri (Body)"/>
              </a:rPr>
              <a:t>Comics: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Calibri (Body)"/>
              </a:rPr>
              <a:t>I have included a variety of comics and images throughout the PowerPoint. The one on this screen is from Sophie Labelle, a Canadian cartoonist that illustrates topics related to queer and trans life.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Calibri (Body)"/>
              </a:rPr>
              <a:t>If you need me to read any of the comics aloud, please let me know. I recognize that the font may be small in some.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latin typeface="Calibri (Body)"/>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latin typeface="Calibri (Body)"/>
              </a:rPr>
              <a:t>Sources</a:t>
            </a:r>
          </a:p>
          <a:p>
            <a:pPr marL="0" indent="0">
              <a:buFont typeface="+mj-lt"/>
              <a:buNone/>
            </a:pPr>
            <a:r>
              <a:rPr lang="en-US" dirty="0" smtClean="0">
                <a:latin typeface="Calibri (Body)"/>
              </a:rPr>
              <a:t>2. Comic: Assigned Make Comic by Sophie Labelle</a:t>
            </a:r>
          </a:p>
          <a:p>
            <a:endParaRPr lang="en-US" i="1" baseline="30000" dirty="0" smtClean="0">
              <a:latin typeface="Calibri (Body)"/>
            </a:endParaRPr>
          </a:p>
          <a:p>
            <a:endParaRPr lang="en-US" i="1" baseline="30000" dirty="0" smtClean="0">
              <a:latin typeface="Calibri (Body)"/>
            </a:endParaRPr>
          </a:p>
          <a:p>
            <a:endParaRPr lang="en-US" i="1" baseline="30000" dirty="0" smtClean="0">
              <a:latin typeface="Calibri (Body)"/>
            </a:endParaRPr>
          </a:p>
          <a:p>
            <a:endParaRPr lang="en-US" i="1" baseline="30000" dirty="0" smtClean="0">
              <a:latin typeface="Calibri (Body)"/>
            </a:endParaRPr>
          </a:p>
          <a:p>
            <a:endParaRPr lang="en-US" i="1" baseline="30000" dirty="0" smtClean="0">
              <a:latin typeface="Calibri (Body)"/>
            </a:endParaRPr>
          </a:p>
        </p:txBody>
      </p:sp>
      <p:sp>
        <p:nvSpPr>
          <p:cNvPr id="4" name="Slide Number Placeholder 3"/>
          <p:cNvSpPr>
            <a:spLocks noGrp="1"/>
          </p:cNvSpPr>
          <p:nvPr>
            <p:ph type="sldNum" sz="quarter" idx="10"/>
          </p:nvPr>
        </p:nvSpPr>
        <p:spPr/>
        <p:txBody>
          <a:bodyPr/>
          <a:lstStyle/>
          <a:p>
            <a:fld id="{F5790B77-4AC9-DF4D-963B-EF59E34B6D7B}" type="slidenum">
              <a:rPr lang="en-US" smtClean="0"/>
              <a:t>3</a:t>
            </a:fld>
            <a:endParaRPr lang="en-US"/>
          </a:p>
        </p:txBody>
      </p:sp>
    </p:spTree>
    <p:extLst>
      <p:ext uri="{BB962C8B-B14F-4D97-AF65-F5344CB8AC3E}">
        <p14:creationId xmlns:p14="http://schemas.microsoft.com/office/powerpoint/2010/main" val="215200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u="sng" dirty="0" smtClean="0"/>
              <a:t>Sex (Anatomy)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Sex is biological:</a:t>
            </a:r>
            <a:r>
              <a:rPr lang="en-US" baseline="0" dirty="0" smtClean="0"/>
              <a:t> internal and external reproductive organs and sex chromosomes.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Refers to a person’s anatomy, physical attributes such as external sex organs, sex chromosomes and internal reproductive structures.</a:t>
            </a:r>
            <a:r>
              <a:rPr lang="en-US" baseline="30000" dirty="0" smtClean="0"/>
              <a:t>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u="sng" dirty="0" smtClean="0"/>
              <a:t>Sexuality</a:t>
            </a:r>
            <a:r>
              <a:rPr lang="en-US" u="sng" baseline="0" dirty="0" smtClean="0"/>
              <a:t> (Attraction or Sexual Orientation)</a:t>
            </a:r>
            <a:endParaRPr lang="en-US" u="sng"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Sexual Orientation</a:t>
            </a:r>
            <a:r>
              <a:rPr lang="en-US" baseline="0" dirty="0" smtClean="0"/>
              <a:t> is our physical, emotional or romantic attraction to others. </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Refers to our physical, emotional and/or romantic attractions to others.</a:t>
            </a:r>
            <a:r>
              <a:rPr lang="en-US" baseline="30000" dirty="0" smtClean="0"/>
              <a:t> 3</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u="sng"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u="sng" dirty="0" smtClean="0"/>
              <a:t>Gender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u="none" dirty="0" smtClean="0"/>
              <a:t>Gender</a:t>
            </a:r>
            <a:r>
              <a:rPr lang="en-US" i="1" u="none" baseline="0" dirty="0" smtClean="0"/>
              <a:t> Identity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0" u="none" baseline="0" dirty="0" smtClean="0"/>
              <a:t>Gender Identity is a deeply held sense of being male, female or another gender. Gender identity is not related to sexual orientation.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u="none" dirty="0" smtClean="0"/>
              <a:t>Refers</a:t>
            </a:r>
            <a:r>
              <a:rPr lang="en-US" u="none" baseline="0" dirty="0" smtClean="0"/>
              <a:t> to an individual’s deeply held sense of being male, female, or another gender. This is separate from biological sex.</a:t>
            </a:r>
            <a:r>
              <a:rPr lang="en-US" baseline="30000" dirty="0" smtClean="0"/>
              <a:t> 3</a:t>
            </a:r>
            <a:endParaRPr lang="en-US" u="none"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smtClean="0"/>
              <a:t>Gender Expression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Gender Expression is the way individuals show their gender to the world. Gender expression is not related to sexual orientation.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Refers to the way we show our gender to the world around us.</a:t>
            </a:r>
            <a:r>
              <a:rPr lang="en-US" baseline="30000" dirty="0" smtClean="0"/>
              <a:t>3</a:t>
            </a: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Additional</a:t>
            </a:r>
            <a:r>
              <a:rPr lang="en-US" baseline="0" dirty="0" smtClean="0"/>
              <a:t> Links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True Colors United – </a:t>
            </a:r>
            <a:r>
              <a:rPr lang="en-US" i="1" baseline="0" dirty="0" smtClean="0"/>
              <a:t>Sexual Orientation, Gender Identity, and Gender Expression</a:t>
            </a:r>
            <a:r>
              <a:rPr lang="en-US" baseline="0" dirty="0" smtClean="0"/>
              <a:t>: </a:t>
            </a:r>
            <a:r>
              <a:rPr lang="en-CA" dirty="0" smtClean="0">
                <a:hlinkClick r:id="rId3"/>
              </a:rPr>
              <a:t>https://www.youtube.com/watch?v=Vlx9iZ9g_9I</a:t>
            </a:r>
            <a:endParaRPr lang="en-US" dirty="0" smtClean="0"/>
          </a:p>
          <a:p>
            <a:endParaRPr lang="en-US" i="1" baseline="30000" dirty="0" smtClean="0">
              <a:latin typeface="Calibri (Body)"/>
            </a:endParaRPr>
          </a:p>
          <a:p>
            <a:r>
              <a:rPr lang="en-US" dirty="0" smtClean="0">
                <a:solidFill>
                  <a:schemeClr val="tx1"/>
                </a:solidFill>
              </a:rPr>
              <a:t>Sources</a:t>
            </a:r>
            <a:endParaRPr lang="en-US" i="1" baseline="30000" dirty="0" smtClean="0">
              <a:solidFill>
                <a:schemeClr val="tx1"/>
              </a:solidFill>
              <a:latin typeface="Calibri (Body)"/>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0" baseline="0" dirty="0" smtClean="0">
                <a:solidFill>
                  <a:schemeClr val="tx1"/>
                </a:solidFill>
                <a:latin typeface="Calibri (Body)"/>
              </a:rPr>
              <a:t>3. </a:t>
            </a:r>
            <a:r>
              <a:rPr lang="en-US" baseline="0" dirty="0" smtClean="0"/>
              <a:t>Sex? Sexual Orientation? Gender Identity? Gender Expression?: </a:t>
            </a:r>
            <a:r>
              <a:rPr lang="en-CA" dirty="0" smtClean="0">
                <a:hlinkClick r:id="rId4"/>
              </a:rPr>
              <a:t>https://www.tolerance.org/magazine/summer-2015/sex-sexual-orientation-gender-identity-gender-expression</a:t>
            </a:r>
            <a:r>
              <a:rPr lang="en-US" baseline="0" dirty="0" smtClean="0"/>
              <a:t> </a:t>
            </a:r>
            <a:endParaRPr lang="en-US" dirty="0" smtClean="0"/>
          </a:p>
          <a:p>
            <a:r>
              <a:rPr lang="en-US" i="0" baseline="0" dirty="0" smtClean="0">
                <a:solidFill>
                  <a:schemeClr val="tx1"/>
                </a:solidFill>
                <a:latin typeface="Calibri (Body)"/>
              </a:rPr>
              <a:t>4. Poster: </a:t>
            </a:r>
            <a:r>
              <a:rPr lang="en-US" i="1" dirty="0" smtClean="0">
                <a:latin typeface="Calibri (Body)"/>
              </a:rPr>
              <a:t>Know the Difference</a:t>
            </a:r>
            <a:r>
              <a:rPr lang="en-US" dirty="0" smtClean="0">
                <a:latin typeface="Calibri (Body)"/>
              </a:rPr>
              <a:t>:</a:t>
            </a:r>
            <a:r>
              <a:rPr lang="en-US" baseline="0" dirty="0" smtClean="0">
                <a:latin typeface="Calibri (Body)"/>
              </a:rPr>
              <a:t> </a:t>
            </a:r>
            <a:r>
              <a:rPr lang="en-CA" dirty="0" smtClean="0">
                <a:hlinkClick r:id="rId5"/>
              </a:rPr>
              <a:t>https://www.tolerance.org/topics/gender-sexual-identity</a:t>
            </a:r>
            <a:endParaRPr lang="en-US" dirty="0" smtClean="0">
              <a:latin typeface="Calibri (Body)"/>
            </a:endParaRPr>
          </a:p>
        </p:txBody>
      </p:sp>
      <p:sp>
        <p:nvSpPr>
          <p:cNvPr id="4" name="Slide Number Placeholder 3"/>
          <p:cNvSpPr>
            <a:spLocks noGrp="1"/>
          </p:cNvSpPr>
          <p:nvPr>
            <p:ph type="sldNum" sz="quarter" idx="10"/>
          </p:nvPr>
        </p:nvSpPr>
        <p:spPr/>
        <p:txBody>
          <a:bodyPr/>
          <a:lstStyle/>
          <a:p>
            <a:fld id="{F5790B77-4AC9-DF4D-963B-EF59E34B6D7B}" type="slidenum">
              <a:rPr lang="en-US" smtClean="0"/>
              <a:t>4</a:t>
            </a:fld>
            <a:endParaRPr lang="en-US"/>
          </a:p>
        </p:txBody>
      </p:sp>
    </p:spTree>
    <p:extLst>
      <p:ext uri="{BB962C8B-B14F-4D97-AF65-F5344CB8AC3E}">
        <p14:creationId xmlns:p14="http://schemas.microsoft.com/office/powerpoint/2010/main" val="3930526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smtClean="0"/>
              <a:t>Sex is not binary.</a:t>
            </a:r>
            <a:r>
              <a:rPr lang="en-US" sz="1200" u="sng" baseline="0" dirty="0" smtClean="0"/>
              <a:t> </a:t>
            </a:r>
            <a:r>
              <a:rPr lang="en-US" sz="1200" u="sng" dirty="0" smtClean="0"/>
              <a:t>Gender is not binary.</a:t>
            </a:r>
          </a:p>
          <a:p>
            <a:r>
              <a:rPr lang="en-US" sz="1200" b="0" i="0" kern="1200" dirty="0" smtClean="0">
                <a:solidFill>
                  <a:schemeClr val="tx1"/>
                </a:solidFill>
                <a:effectLst/>
                <a:latin typeface="+mn-lt"/>
                <a:ea typeface="+mn-ea"/>
                <a:cs typeface="+mn-cs"/>
              </a:rPr>
              <a:t>“This diversity can be better understood by using spectrum-based models. Spectra make room for anyone whose experiences do not narrowly fit into binary choices such as man/woman, feminine/masculine or straight/gay.”</a:t>
            </a:r>
            <a:r>
              <a:rPr lang="en-US" sz="1200" b="0" i="0" kern="1200" baseline="30000" dirty="0" smtClean="0">
                <a:solidFill>
                  <a:schemeClr val="tx1"/>
                </a:solidFill>
                <a:effectLst/>
                <a:latin typeface="+mn-lt"/>
                <a:ea typeface="+mn-ea"/>
                <a:cs typeface="+mn-cs"/>
              </a:rPr>
              <a:t>2</a:t>
            </a:r>
          </a:p>
          <a:p>
            <a:endParaRPr lang="en-US" sz="1200" baseline="3000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u="sng"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u="sng" dirty="0" smtClean="0"/>
          </a:p>
          <a:p>
            <a:r>
              <a:rPr lang="en-US" dirty="0" smtClean="0"/>
              <a:t>Additional</a:t>
            </a:r>
            <a:r>
              <a:rPr lang="en-US" baseline="0" dirty="0" smtClean="0"/>
              <a:t> Links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Transgender Basics – Gender Identity Project (GIP): </a:t>
            </a:r>
            <a:r>
              <a:rPr lang="en-CA" dirty="0" smtClean="0">
                <a:hlinkClick r:id="rId3"/>
              </a:rPr>
              <a:t>https://www.youtube.com/watch?v=UXI9w0PbBXY&amp;list=PL9B3630951F9F48EF&amp;index=2&amp;t=0s</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Sources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0" baseline="0" dirty="0" smtClean="0">
                <a:solidFill>
                  <a:schemeClr val="tx1"/>
                </a:solidFill>
                <a:latin typeface="Calibri (Body)"/>
              </a:rPr>
              <a:t>3. </a:t>
            </a:r>
            <a:r>
              <a:rPr lang="en-US" baseline="0" dirty="0" smtClean="0"/>
              <a:t>Sex? Sexual Orientation? Gender Identity? Gender Expression?: </a:t>
            </a:r>
            <a:r>
              <a:rPr lang="en-CA" dirty="0" smtClean="0">
                <a:hlinkClick r:id="rId4"/>
              </a:rPr>
              <a:t>https://www.tolerance.org/magazine/summer-2015/sex-sexual-orientation-gender-identity-gender-expression</a:t>
            </a:r>
            <a:r>
              <a:rPr lang="en-US" baseline="0" dirty="0" smtClean="0"/>
              <a:t> </a:t>
            </a:r>
            <a:endParaRPr lang="en-US" dirty="0" smtClean="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smtClean="0">
                <a:latin typeface="Calibri (Body)"/>
              </a:rPr>
              <a:t>5. Comic: </a:t>
            </a:r>
            <a:r>
              <a:rPr lang="en-US" dirty="0" smtClean="0"/>
              <a:t>Trans Student Educational Resources: </a:t>
            </a:r>
            <a:r>
              <a:rPr lang="en-US" dirty="0" smtClean="0">
                <a:hlinkClick r:id="rId5"/>
              </a:rPr>
              <a:t>http://www.transstudent.org/gender</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4"/>
              <a:tabLst/>
              <a:defRPr/>
            </a:pPr>
            <a:endParaRPr lang="en-US" dirty="0" smtClean="0"/>
          </a:p>
        </p:txBody>
      </p:sp>
      <p:sp>
        <p:nvSpPr>
          <p:cNvPr id="4" name="Slide Number Placeholder 3"/>
          <p:cNvSpPr>
            <a:spLocks noGrp="1"/>
          </p:cNvSpPr>
          <p:nvPr>
            <p:ph type="sldNum" sz="quarter" idx="10"/>
          </p:nvPr>
        </p:nvSpPr>
        <p:spPr/>
        <p:txBody>
          <a:bodyPr/>
          <a:lstStyle/>
          <a:p>
            <a:fld id="{F5790B77-4AC9-DF4D-963B-EF59E34B6D7B}" type="slidenum">
              <a:rPr lang="en-US" smtClean="0"/>
              <a:t>5</a:t>
            </a:fld>
            <a:endParaRPr lang="en-US"/>
          </a:p>
        </p:txBody>
      </p:sp>
    </p:spTree>
    <p:extLst>
      <p:ext uri="{BB962C8B-B14F-4D97-AF65-F5344CB8AC3E}">
        <p14:creationId xmlns:p14="http://schemas.microsoft.com/office/powerpoint/2010/main" val="1548860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Cisgender is a word that is developed from the Latin prefix “cis-”, meaning “on the side of…” So unpacking this word, a cisgender man has a gender identity on the side of the sex he was assigned at birth. “Cis” or “cisgender” is not a slug or insult.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Transgender, develops out of the Latin prefix “trans-”, meaning “on the opposite side of…” So, a transgender women’s gender identity is on the opposite side of the sex she was assigned at birth. </a:t>
            </a:r>
            <a:r>
              <a:rPr lang="en-US" sz="1200" dirty="0" smtClean="0"/>
              <a:t>The term transgender is not indicative of gender expression, sexual orientation, hormonal makeup, physical anatomy, or how one is perceived in daily life.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By using cisgender to describe the gender of those who are not trans</a:t>
            </a:r>
            <a:r>
              <a:rPr lang="en-US" sz="1200" baseline="0" dirty="0" smtClean="0"/>
              <a:t> we break down structures that posit cis individuals as “normal”. When neither is more “normal” than the other.</a:t>
            </a:r>
            <a:endParaRPr lang="en-US" sz="1200"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Sources</a:t>
            </a:r>
          </a:p>
          <a:p>
            <a:r>
              <a:rPr lang="en-US" dirty="0" smtClean="0"/>
              <a:t>6. Comic:</a:t>
            </a:r>
            <a:r>
              <a:rPr lang="en-US" baseline="0" dirty="0" smtClean="0"/>
              <a:t> </a:t>
            </a:r>
            <a:r>
              <a:rPr lang="en-CA" dirty="0" smtClean="0">
                <a:hlinkClick r:id="rId3"/>
              </a:rPr>
              <a:t>http://rebloggy.com/post/popular-lgbtq-transgender-trans-gender-identity-gender-queer-genderqueer-infogr/35780906575</a:t>
            </a:r>
            <a:endParaRPr lang="en-CA" dirty="0"/>
          </a:p>
        </p:txBody>
      </p:sp>
      <p:sp>
        <p:nvSpPr>
          <p:cNvPr id="4" name="Slide Number Placeholder 3"/>
          <p:cNvSpPr>
            <a:spLocks noGrp="1"/>
          </p:cNvSpPr>
          <p:nvPr>
            <p:ph type="sldNum" sz="quarter" idx="10"/>
          </p:nvPr>
        </p:nvSpPr>
        <p:spPr/>
        <p:txBody>
          <a:bodyPr/>
          <a:lstStyle/>
          <a:p>
            <a:fld id="{F5790B77-4AC9-DF4D-963B-EF59E34B6D7B}" type="slidenum">
              <a:rPr lang="en-US" smtClean="0"/>
              <a:t>6</a:t>
            </a:fld>
            <a:endParaRPr lang="en-US"/>
          </a:p>
        </p:txBody>
      </p:sp>
    </p:spTree>
    <p:extLst>
      <p:ext uri="{BB962C8B-B14F-4D97-AF65-F5344CB8AC3E}">
        <p14:creationId xmlns:p14="http://schemas.microsoft.com/office/powerpoint/2010/main" val="313175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a:t>
            </a:r>
            <a:r>
              <a:rPr lang="en-US" sz="1200" b="0" i="0" kern="1200" baseline="0" dirty="0" smtClean="0">
                <a:solidFill>
                  <a:schemeClr val="tx1"/>
                </a:solidFill>
                <a:effectLst/>
                <a:latin typeface="+mn-lt"/>
                <a:ea typeface="+mn-ea"/>
                <a:cs typeface="+mn-cs"/>
              </a:rPr>
              <a:t> pronoun is a </a:t>
            </a:r>
            <a:r>
              <a:rPr lang="en-US" sz="1200" b="0" i="0" kern="1200" dirty="0" smtClean="0">
                <a:solidFill>
                  <a:schemeClr val="tx1"/>
                </a:solidFill>
                <a:effectLst/>
                <a:latin typeface="+mn-lt"/>
                <a:ea typeface="+mn-ea"/>
                <a:cs typeface="+mn-cs"/>
              </a:rPr>
              <a:t>word that can function by itself as a noun phrase and that refers either to the participants in the discourse (e.g., </a:t>
            </a:r>
            <a:r>
              <a:rPr lang="en-US" sz="1200" b="0" i="1" kern="1200" dirty="0"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you</a:t>
            </a:r>
            <a:r>
              <a:rPr lang="en-US" sz="1200" b="0" i="0" kern="1200" dirty="0" smtClean="0">
                <a:solidFill>
                  <a:schemeClr val="tx1"/>
                </a:solidFill>
                <a:effectLst/>
                <a:latin typeface="+mn-lt"/>
                <a:ea typeface="+mn-ea"/>
                <a:cs typeface="+mn-cs"/>
              </a:rPr>
              <a:t> ) or to someone or something mentioned elsewhere in the discourse (e.g., </a:t>
            </a:r>
            <a:r>
              <a:rPr lang="en-US" sz="1200" b="0" i="1" kern="1200" dirty="0" smtClean="0">
                <a:solidFill>
                  <a:schemeClr val="tx1"/>
                </a:solidFill>
                <a:effectLst/>
                <a:latin typeface="+mn-lt"/>
                <a:ea typeface="+mn-ea"/>
                <a:cs typeface="+mn-cs"/>
              </a:rPr>
              <a:t>she</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it</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this</a:t>
            </a:r>
            <a:r>
              <a:rPr lang="en-US" sz="1200" b="0" i="0" kern="1200" dirty="0" smtClean="0">
                <a:solidFill>
                  <a:schemeClr val="tx1"/>
                </a:solidFill>
                <a:effectLst/>
                <a:latin typeface="+mn-lt"/>
                <a:ea typeface="+mn-ea"/>
                <a:cs typeface="+mn-cs"/>
              </a:rPr>
              <a:t>).</a:t>
            </a:r>
            <a:endParaRPr lang="en-US" dirty="0" smtClean="0"/>
          </a:p>
          <a:p>
            <a:endParaRPr lang="en-US" dirty="0" smtClean="0"/>
          </a:p>
          <a:p>
            <a:r>
              <a:rPr lang="en-US" dirty="0" smtClean="0"/>
              <a:t>There are</a:t>
            </a:r>
            <a:r>
              <a:rPr lang="en-US" baseline="0" dirty="0" smtClean="0"/>
              <a:t> a variety of pronouns. I shared earlier that mine are He/Him. Others that you might encounter are She/Her, They/Them, or </a:t>
            </a:r>
            <a:r>
              <a:rPr lang="en-US" baseline="0" dirty="0" err="1" smtClean="0"/>
              <a:t>Ze</a:t>
            </a:r>
            <a:r>
              <a:rPr lang="en-US" baseline="0" dirty="0" smtClean="0"/>
              <a:t>/</a:t>
            </a:r>
            <a:r>
              <a:rPr lang="en-US" baseline="0" dirty="0" err="1" smtClean="0"/>
              <a:t>Zir</a:t>
            </a:r>
            <a:r>
              <a:rPr lang="en-US" baseline="0" dirty="0" smtClean="0"/>
              <a:t>. </a:t>
            </a:r>
          </a:p>
          <a:p>
            <a:endParaRPr lang="en-US" baseline="0" dirty="0" smtClean="0"/>
          </a:p>
          <a:p>
            <a:r>
              <a:rPr lang="en-US" baseline="0" dirty="0" smtClean="0"/>
              <a:t>Some pronouns are gendered (He/Him &amp; She/Her), while others are gender neutral (They/Them &amp; </a:t>
            </a:r>
            <a:r>
              <a:rPr lang="en-US" baseline="0" dirty="0" err="1" smtClean="0"/>
              <a:t>Ze</a:t>
            </a:r>
            <a:r>
              <a:rPr lang="en-US" baseline="0" dirty="0" smtClean="0"/>
              <a:t>/</a:t>
            </a:r>
            <a:r>
              <a:rPr lang="en-US" baseline="0" dirty="0" err="1" smtClean="0"/>
              <a:t>Zir</a:t>
            </a:r>
            <a:r>
              <a:rPr lang="en-US" baseline="0" dirty="0" smtClean="0"/>
              <a:t>). </a:t>
            </a:r>
          </a:p>
          <a:p>
            <a:r>
              <a:rPr lang="en-US" dirty="0" smtClean="0">
                <a:solidFill>
                  <a:srgbClr val="FF0000"/>
                </a:solidFill>
              </a:rPr>
              <a:t>It is proper English</a:t>
            </a:r>
            <a:r>
              <a:rPr lang="en-US" baseline="0" dirty="0" smtClean="0">
                <a:solidFill>
                  <a:srgbClr val="FF0000"/>
                </a:solidFill>
              </a:rPr>
              <a:t> to use </a:t>
            </a:r>
            <a:r>
              <a:rPr lang="en-US" dirty="0" smtClean="0">
                <a:solidFill>
                  <a:srgbClr val="FF0000"/>
                </a:solidFill>
              </a:rPr>
              <a:t>They/Them as a singular</a:t>
            </a:r>
            <a:r>
              <a:rPr lang="en-US" baseline="0" dirty="0" smtClean="0">
                <a:solidFill>
                  <a:srgbClr val="FF0000"/>
                </a:solidFill>
              </a:rPr>
              <a:t> pronoun for a person. </a:t>
            </a:r>
            <a:r>
              <a:rPr lang="en-US" dirty="0" smtClean="0">
                <a:solidFill>
                  <a:srgbClr val="FF0000"/>
                </a:solidFill>
              </a:rPr>
              <a:t>It has been used</a:t>
            </a:r>
            <a:r>
              <a:rPr lang="en-US" baseline="0" dirty="0" smtClean="0">
                <a:solidFill>
                  <a:srgbClr val="FF0000"/>
                </a:solidFill>
              </a:rPr>
              <a:t> since the time of Shakespeare. </a:t>
            </a:r>
          </a:p>
          <a:p>
            <a:endParaRPr lang="en-US" baseline="0" dirty="0" smtClean="0">
              <a:solidFill>
                <a:srgbClr val="FF0000"/>
              </a:solidFill>
            </a:endParaRPr>
          </a:p>
          <a:p>
            <a:r>
              <a:rPr lang="en-US" baseline="0" dirty="0" smtClean="0">
                <a:solidFill>
                  <a:srgbClr val="FF0000"/>
                </a:solidFill>
              </a:rPr>
              <a:t>Another gender neutral title that you might encounter is “</a:t>
            </a:r>
            <a:r>
              <a:rPr lang="en-US" baseline="0" dirty="0" err="1" smtClean="0">
                <a:solidFill>
                  <a:srgbClr val="FF0000"/>
                </a:solidFill>
              </a:rPr>
              <a:t>Mx</a:t>
            </a:r>
            <a:r>
              <a:rPr lang="en-US" baseline="0" dirty="0" smtClean="0">
                <a:solidFill>
                  <a:srgbClr val="FF0000"/>
                </a:solidFill>
              </a:rPr>
              <a:t>” as equivalent to “</a:t>
            </a:r>
            <a:r>
              <a:rPr lang="en-US" baseline="0" dirty="0" err="1" smtClean="0">
                <a:solidFill>
                  <a:srgbClr val="FF0000"/>
                </a:solidFill>
              </a:rPr>
              <a:t>Mr</a:t>
            </a:r>
            <a:r>
              <a:rPr lang="en-US" baseline="0" dirty="0" smtClean="0">
                <a:solidFill>
                  <a:srgbClr val="FF0000"/>
                </a:solidFill>
              </a:rPr>
              <a:t>” or “</a:t>
            </a:r>
            <a:r>
              <a:rPr lang="en-US" baseline="0" dirty="0" err="1" smtClean="0">
                <a:solidFill>
                  <a:srgbClr val="FF0000"/>
                </a:solidFill>
              </a:rPr>
              <a:t>Ms</a:t>
            </a:r>
            <a:r>
              <a:rPr lang="en-US" baseline="0" dirty="0" smtClean="0">
                <a:solidFill>
                  <a:srgbClr val="FF0000"/>
                </a:solidFill>
              </a:rPr>
              <a:t>”.</a:t>
            </a:r>
            <a:endParaRPr lang="en-US" dirty="0" smtClean="0">
              <a:solidFill>
                <a:srgbClr val="FF0000"/>
              </a:solidFill>
            </a:endParaRPr>
          </a:p>
          <a:p>
            <a:endParaRPr lang="en-US" dirty="0" smtClean="0"/>
          </a:p>
          <a:p>
            <a:endParaRPr lang="en-US" dirty="0" smtClean="0"/>
          </a:p>
          <a:p>
            <a:r>
              <a:rPr lang="en-US" dirty="0" smtClean="0">
                <a:solidFill>
                  <a:srgbClr val="FF0000"/>
                </a:solidFill>
              </a:rPr>
              <a:t>Additional</a:t>
            </a:r>
            <a:r>
              <a:rPr lang="en-US" baseline="0" dirty="0" smtClean="0">
                <a:solidFill>
                  <a:srgbClr val="FF0000"/>
                </a:solidFill>
              </a:rPr>
              <a:t> Links: </a:t>
            </a:r>
          </a:p>
          <a:p>
            <a:pPr marL="171450" indent="-171450">
              <a:buFont typeface="Arial" panose="020B0604020202020204" pitchFamily="34" charset="0"/>
              <a:buChar char="•"/>
            </a:pPr>
            <a:r>
              <a:rPr lang="en-US" baseline="0" dirty="0" smtClean="0">
                <a:solidFill>
                  <a:srgbClr val="FF0000"/>
                </a:solidFill>
              </a:rPr>
              <a:t>It’s OK To Use “They” To Describe One Person: Here’s Why: </a:t>
            </a:r>
            <a:r>
              <a:rPr lang="en-CA" dirty="0" smtClean="0">
                <a:hlinkClick r:id="rId3"/>
              </a:rPr>
              <a:t>https://www.dictionary.com/e/they-is-a-singular-pronoun/?fbclid=IwAR3xOicrL5RWv-5G9oQSSv_v95jxGjQ8f_zsGcSTGjGi5rghBcjDg-iLBqg</a:t>
            </a:r>
            <a:endParaRPr lang="en-CA"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Sources</a:t>
            </a:r>
          </a:p>
          <a:p>
            <a:r>
              <a:rPr lang="en-US" dirty="0" smtClean="0"/>
              <a:t>7. Trans Student Education Resources</a:t>
            </a:r>
            <a:r>
              <a:rPr lang="en-US" baseline="0" dirty="0" smtClean="0"/>
              <a:t> - </a:t>
            </a:r>
            <a:r>
              <a:rPr lang="en-US" i="1" dirty="0" smtClean="0"/>
              <a:t>Gender Pronouns</a:t>
            </a:r>
            <a:r>
              <a:rPr lang="en-US" dirty="0" smtClean="0"/>
              <a:t>:</a:t>
            </a:r>
            <a:r>
              <a:rPr lang="en-US" baseline="0" dirty="0" smtClean="0"/>
              <a:t> </a:t>
            </a:r>
            <a:r>
              <a:rPr lang="en-CA" dirty="0" smtClean="0">
                <a:hlinkClick r:id="rId4"/>
              </a:rPr>
              <a:t>http://www.transstudent.org/pronouns101/</a:t>
            </a:r>
            <a:endParaRPr lang="en-CA" dirty="0"/>
          </a:p>
        </p:txBody>
      </p:sp>
      <p:sp>
        <p:nvSpPr>
          <p:cNvPr id="4" name="Slide Number Placeholder 3"/>
          <p:cNvSpPr>
            <a:spLocks noGrp="1"/>
          </p:cNvSpPr>
          <p:nvPr>
            <p:ph type="sldNum" sz="quarter" idx="10"/>
          </p:nvPr>
        </p:nvSpPr>
        <p:spPr/>
        <p:txBody>
          <a:bodyPr/>
          <a:lstStyle/>
          <a:p>
            <a:fld id="{F5790B77-4AC9-DF4D-963B-EF59E34B6D7B}" type="slidenum">
              <a:rPr lang="en-US" smtClean="0"/>
              <a:t>7</a:t>
            </a:fld>
            <a:endParaRPr lang="en-US"/>
          </a:p>
        </p:txBody>
      </p:sp>
    </p:spTree>
    <p:extLst>
      <p:ext uri="{BB962C8B-B14F-4D97-AF65-F5344CB8AC3E}">
        <p14:creationId xmlns:p14="http://schemas.microsoft.com/office/powerpoint/2010/main" val="4132566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5790B77-4AC9-DF4D-963B-EF59E34B6D7B}" type="slidenum">
              <a:rPr lang="en-US" smtClean="0"/>
              <a:t>8</a:t>
            </a:fld>
            <a:endParaRPr lang="en-US"/>
          </a:p>
        </p:txBody>
      </p:sp>
    </p:spTree>
    <p:extLst>
      <p:ext uri="{BB962C8B-B14F-4D97-AF65-F5344CB8AC3E}">
        <p14:creationId xmlns:p14="http://schemas.microsoft.com/office/powerpoint/2010/main" val="3936479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u="sng" dirty="0" smtClean="0"/>
              <a:t>Historical Usage vs. Current Usage </a:t>
            </a:r>
          </a:p>
          <a:p>
            <a:r>
              <a:rPr lang="en-US" dirty="0" smtClean="0"/>
              <a:t>Queer was</a:t>
            </a:r>
            <a:r>
              <a:rPr lang="en-US" baseline="0" dirty="0" smtClean="0"/>
              <a:t> first linked to the LGBTQ2s+ community as a derogatory terms. A lot of older individuals will react negatively to this term as a result. </a:t>
            </a:r>
          </a:p>
          <a:p>
            <a:r>
              <a:rPr lang="en-US" baseline="0" dirty="0" smtClean="0"/>
              <a:t>Queer is a modern usage of the word, it has been reclaimed and is used as an umbrella term for anyone who is a member of the LGBTQ2S+ community. </a:t>
            </a:r>
            <a:endParaRPr lang="en-US" dirty="0" smtClean="0"/>
          </a:p>
          <a:p>
            <a:endParaRPr lang="en-US" dirty="0" smtClean="0"/>
          </a:p>
          <a:p>
            <a:r>
              <a:rPr lang="en-US" dirty="0" smtClean="0"/>
              <a:t>It is also worth noting that many trans people use Queer as an identity (around 21%) rather than any another sexual orientation. </a:t>
            </a:r>
          </a:p>
          <a:p>
            <a:r>
              <a:rPr lang="en-US" dirty="0" smtClean="0"/>
              <a:t>(</a:t>
            </a:r>
            <a:r>
              <a:rPr lang="en-CA" dirty="0" smtClean="0">
                <a:hlinkClick r:id="rId3"/>
              </a:rPr>
              <a:t>https://alexkapitan.files.wordpress.com/2017/08/trans-style-guide_rev-july-2018.pdf</a:t>
            </a:r>
            <a:r>
              <a:rPr lang="en-CA" dirty="0" smtClean="0"/>
              <a:t>)</a:t>
            </a:r>
            <a:endParaRPr lang="en-US" dirty="0" smtClean="0"/>
          </a:p>
          <a:p>
            <a:endParaRPr lang="en-US" dirty="0" smtClean="0"/>
          </a:p>
          <a:p>
            <a:r>
              <a:rPr lang="en-US" dirty="0" smtClean="0"/>
              <a:t>It can operate as an umbrella</a:t>
            </a:r>
            <a:r>
              <a:rPr lang="en-US" baseline="0" dirty="0" smtClean="0"/>
              <a:t> term for people outside of the heterosexual norm, or for people who challenge the LGBT (Lesbian, Gay, Bisexual, Trans) ‘mainstream’. It can also be a way of challenging norms around gender and sexuality through different ways of thinking or acting.</a:t>
            </a:r>
            <a:endParaRPr lang="en-US" dirty="0" smtClean="0"/>
          </a:p>
          <a:p>
            <a:endParaRPr lang="en-US" dirty="0" smtClean="0"/>
          </a:p>
          <a:p>
            <a:r>
              <a:rPr lang="en-US" dirty="0" smtClean="0"/>
              <a:t>Queer is a complex word with many different definitions.</a:t>
            </a:r>
          </a:p>
          <a:p>
            <a:endParaRPr lang="en-US" dirty="0" smtClean="0"/>
          </a:p>
          <a:p>
            <a:r>
              <a:rPr lang="en-US" dirty="0" smtClean="0"/>
              <a:t>Additional</a:t>
            </a:r>
            <a:r>
              <a:rPr lang="en-US" baseline="0" dirty="0" smtClean="0"/>
              <a:t> Links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smtClean="0"/>
              <a:t>Inqueery</a:t>
            </a:r>
            <a:r>
              <a:rPr lang="en-US" baseline="0" dirty="0" smtClean="0"/>
              <a:t>: History of the Word Queer </a:t>
            </a:r>
            <a:r>
              <a:rPr lang="en-US" dirty="0" smtClean="0">
                <a:hlinkClick r:id="rId4"/>
              </a:rPr>
              <a:t>https://www.them.us/story/inqueery-history-of-the-word-queer</a:t>
            </a:r>
            <a:endParaRPr lang="en-US" dirty="0" smtClean="0"/>
          </a:p>
          <a:p>
            <a:pPr marL="171450" indent="-171450">
              <a:buFont typeface="Arial" panose="020B0604020202020204" pitchFamily="34" charset="0"/>
              <a:buChar char="•"/>
            </a:pPr>
            <a:r>
              <a:rPr lang="en-US" baseline="0" dirty="0" smtClean="0"/>
              <a:t>Lea DeLaria (Orange is the New Black) Discussion of the Word Queer </a:t>
            </a:r>
            <a:r>
              <a:rPr lang="en-US" dirty="0" smtClean="0">
                <a:hlinkClick r:id="rId5"/>
              </a:rPr>
              <a:t>https://www.facebook.com/Channel4News/videos/536027033531634/</a:t>
            </a:r>
            <a:endParaRPr lang="en-US" dirty="0" smtClean="0"/>
          </a:p>
          <a:p>
            <a:endParaRPr lang="en-US" dirty="0" smtClean="0"/>
          </a:p>
          <a:p>
            <a:r>
              <a:rPr lang="en-US" dirty="0" smtClean="0"/>
              <a:t>Sources</a:t>
            </a: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smtClean="0">
                <a:latin typeface="Calibri (Body)"/>
              </a:rPr>
              <a:t>8.</a:t>
            </a:r>
            <a:r>
              <a:rPr lang="en-US" baseline="0" dirty="0" smtClean="0">
                <a:latin typeface="Calibri (Body)"/>
              </a:rPr>
              <a:t> </a:t>
            </a:r>
            <a:r>
              <a:rPr lang="en-US" dirty="0" smtClean="0">
                <a:latin typeface="Calibri (Body)"/>
              </a:rPr>
              <a:t>Comic: Queer A Graphic History by Meg-John Barker (Author) Julia Scheele (Illustrator),</a:t>
            </a:r>
            <a:r>
              <a:rPr lang="en-US" baseline="0" dirty="0" smtClean="0">
                <a:latin typeface="Calibri (Body)"/>
              </a:rPr>
              <a:t> page 7.</a:t>
            </a:r>
            <a:endParaRPr lang="en-CA" dirty="0" smtClean="0">
              <a:hlinkClick r:id="rId6"/>
            </a:endParaRPr>
          </a:p>
          <a:p>
            <a:pPr marL="228600" indent="-228600">
              <a:buAutoNum type="arabicPeriod" startAt="7"/>
            </a:pPr>
            <a:endParaRPr lang="en-CA" dirty="0" smtClean="0"/>
          </a:p>
          <a:p>
            <a:pPr marL="228600" indent="-228600">
              <a:buAutoNum type="arabicPeriod" startAt="7"/>
            </a:pPr>
            <a:endParaRPr lang="en-US" dirty="0"/>
          </a:p>
          <a:p>
            <a:pPr marL="228600" indent="-228600">
              <a:buAutoNum type="arabicPeriod" startAt="7"/>
            </a:pPr>
            <a:endParaRPr lang="en-US" dirty="0"/>
          </a:p>
        </p:txBody>
      </p:sp>
      <p:sp>
        <p:nvSpPr>
          <p:cNvPr id="4" name="Slide Number Placeholder 3"/>
          <p:cNvSpPr>
            <a:spLocks noGrp="1"/>
          </p:cNvSpPr>
          <p:nvPr>
            <p:ph type="sldNum" sz="quarter" idx="10"/>
          </p:nvPr>
        </p:nvSpPr>
        <p:spPr/>
        <p:txBody>
          <a:bodyPr/>
          <a:lstStyle/>
          <a:p>
            <a:fld id="{F5790B77-4AC9-DF4D-963B-EF59E34B6D7B}" type="slidenum">
              <a:rPr lang="en-US" smtClean="0"/>
              <a:t>9</a:t>
            </a:fld>
            <a:endParaRPr lang="en-US"/>
          </a:p>
        </p:txBody>
      </p:sp>
    </p:spTree>
    <p:extLst>
      <p:ext uri="{BB962C8B-B14F-4D97-AF65-F5344CB8AC3E}">
        <p14:creationId xmlns:p14="http://schemas.microsoft.com/office/powerpoint/2010/main" val="329341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CA"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D728701E-CAF4-4159-9B3E-41C86DFFA30D}" type="datetimeFigureOut">
              <a:rPr lang="en-US" smtClean="0"/>
              <a:t>6/3/2019</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CA"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CA"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D728701E-CAF4-4159-9B3E-41C86DFFA30D}" type="datetimeFigureOut">
              <a:rPr lang="en-US" smtClean="0"/>
              <a:t>6/3/2019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D728701E-CAF4-4159-9B3E-41C86DFFA30D}" type="datetimeFigureOut">
              <a:rPr lang="en-US" smtClean="0"/>
              <a:t>6/3/2019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CA"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CA"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D728701E-CAF4-4159-9B3E-41C86DFFA30D}" type="datetimeFigureOut">
              <a:rPr lang="en-US" smtClean="0"/>
              <a:t>6/3/2019</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CA"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CA"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CA"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CA"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D728701E-CAF4-4159-9B3E-41C86DFFA30D}"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p:spPr>
        <p:txBody>
          <a:bodyPr anchor="b" anchorCtr="0"/>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CA"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D728701E-CAF4-4159-9B3E-41C86DFFA30D}" type="datetimeFigureOut">
              <a:rPr lang="en-US" smtClean="0"/>
              <a:t>6/3/2019</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162F1D00-BD13-4404-86B0-79703945A0A7}" type="slidenum">
              <a:rPr lang="en-US" smtClean="0"/>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CA" smtClean="0"/>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CA"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D728701E-CAF4-4159-9B3E-41C86DFFA30D}" type="datetimeFigureOut">
              <a:rPr lang="en-US" smtClean="0"/>
              <a:t>6/3/2019</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162F1D00-BD13-4404-86B0-79703945A0A7}" type="slidenum">
              <a:rPr lang="en-US" smtClean="0"/>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CA" smtClean="0"/>
              <a:t>Drag picture to placeholder or click icon to add</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CA"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D728701E-CAF4-4159-9B3E-41C86DFFA30D}" type="datetimeFigureOut">
              <a:rPr lang="en-US" smtClean="0"/>
              <a:t>6/3/2019</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CA"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162F1D00-BD13-4404-86B0-79703945A0A7}" type="slidenum">
              <a:rPr lang="en-US" smtClean="0"/>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CA" smtClean="0"/>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CA"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fld id="{D728701E-CAF4-4159-9B3E-41C86DFFA30D}" type="datetimeFigureOut">
              <a:rPr lang="en-US" smtClean="0"/>
              <a:t>6/3/2019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CA"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CA"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D728701E-CAF4-4159-9B3E-41C86DFFA30D}" type="datetimeFigureOut">
              <a:rPr lang="en-US" smtClean="0"/>
              <a:t>6/3/2019</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162F1D00-BD13-4404-86B0-79703945A0A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r-al4liNLBU&amp;feature=youtu.be" TargetMode="External"/><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4208929"/>
            <a:ext cx="5786892" cy="1048684"/>
          </a:xfrm>
        </p:spPr>
        <p:txBody>
          <a:bodyPr>
            <a:normAutofit fontScale="90000"/>
          </a:bodyPr>
          <a:lstStyle/>
          <a:p>
            <a:r>
              <a:rPr lang="en-US" dirty="0" smtClean="0"/>
              <a:t>LGBTQ2S+ Language</a:t>
            </a:r>
            <a:endParaRPr lang="en-US" dirty="0"/>
          </a:p>
        </p:txBody>
      </p:sp>
    </p:spTree>
    <p:extLst>
      <p:ext uri="{BB962C8B-B14F-4D97-AF65-F5344CB8AC3E}">
        <p14:creationId xmlns:p14="http://schemas.microsoft.com/office/powerpoint/2010/main" val="2754431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02184" y="0"/>
            <a:ext cx="3741816" cy="4824900"/>
          </a:xfrm>
          <a:prstGeom prst="rect">
            <a:avLst/>
          </a:prstGeom>
        </p:spPr>
      </p:pic>
      <p:sp>
        <p:nvSpPr>
          <p:cNvPr id="2" name="Title 1"/>
          <p:cNvSpPr>
            <a:spLocks noGrp="1"/>
          </p:cNvSpPr>
          <p:nvPr>
            <p:ph type="title"/>
          </p:nvPr>
        </p:nvSpPr>
        <p:spPr>
          <a:xfrm>
            <a:off x="498475" y="134470"/>
            <a:ext cx="5170806" cy="1323549"/>
          </a:xfrm>
        </p:spPr>
        <p:txBody>
          <a:bodyPr/>
          <a:lstStyle/>
          <a:p>
            <a:r>
              <a:rPr lang="en-US" dirty="0" smtClean="0">
                <a:solidFill>
                  <a:schemeClr val="tx1"/>
                </a:solidFill>
              </a:rPr>
              <a:t>Lesbian / Gay / Bisexual</a:t>
            </a:r>
            <a:endParaRPr lang="en-US" dirty="0">
              <a:solidFill>
                <a:schemeClr val="tx1"/>
              </a:solidFill>
            </a:endParaRPr>
          </a:p>
        </p:txBody>
      </p:sp>
      <p:sp>
        <p:nvSpPr>
          <p:cNvPr id="3" name="Content Placeholder 2"/>
          <p:cNvSpPr>
            <a:spLocks noGrp="1"/>
          </p:cNvSpPr>
          <p:nvPr>
            <p:ph idx="1"/>
          </p:nvPr>
        </p:nvSpPr>
        <p:spPr>
          <a:xfrm>
            <a:off x="498474" y="1596044"/>
            <a:ext cx="5104304" cy="5200146"/>
          </a:xfrm>
        </p:spPr>
        <p:txBody>
          <a:bodyPr>
            <a:normAutofit/>
          </a:bodyPr>
          <a:lstStyle/>
          <a:p>
            <a:r>
              <a:rPr lang="en-US" sz="2200" b="1" dirty="0" smtClean="0">
                <a:solidFill>
                  <a:schemeClr val="tx1"/>
                </a:solidFill>
              </a:rPr>
              <a:t>Lesbian</a:t>
            </a:r>
            <a:r>
              <a:rPr lang="en-US" sz="2200" dirty="0" smtClean="0"/>
              <a:t> </a:t>
            </a:r>
            <a:r>
              <a:rPr lang="en-US" sz="2200" dirty="0"/>
              <a:t>– a woman that is solely attracted to other women, be it sexually or </a:t>
            </a:r>
            <a:r>
              <a:rPr lang="en-US" sz="2200" dirty="0" smtClean="0"/>
              <a:t>romantically.</a:t>
            </a:r>
            <a:r>
              <a:rPr lang="en-US" sz="2200" baseline="30000" dirty="0"/>
              <a:t>9</a:t>
            </a:r>
            <a:endParaRPr lang="en-US" sz="2200" baseline="30000" dirty="0" smtClean="0"/>
          </a:p>
          <a:p>
            <a:r>
              <a:rPr lang="en-US" sz="2200" b="1" dirty="0" smtClean="0">
                <a:solidFill>
                  <a:schemeClr val="tx1"/>
                </a:solidFill>
              </a:rPr>
              <a:t>Gay</a:t>
            </a:r>
            <a:r>
              <a:rPr lang="en-US" sz="2200" dirty="0" smtClean="0"/>
              <a:t> – </a:t>
            </a:r>
            <a:r>
              <a:rPr lang="en-US" sz="2200" dirty="0"/>
              <a:t>a word used to describe individuals who experience attraction specifically to individuals of their own gender. Usually denoting a self-identified man who is attracted to other self-identified </a:t>
            </a:r>
            <a:r>
              <a:rPr lang="en-US" sz="2200" dirty="0" smtClean="0"/>
              <a:t>men.</a:t>
            </a:r>
            <a:r>
              <a:rPr lang="en-US" sz="2200" baseline="30000" dirty="0"/>
              <a:t>9</a:t>
            </a:r>
            <a:endParaRPr lang="en-US" sz="2200" dirty="0" smtClean="0"/>
          </a:p>
          <a:p>
            <a:r>
              <a:rPr lang="en-US" sz="2200" b="1" dirty="0" smtClean="0">
                <a:solidFill>
                  <a:schemeClr val="tx1"/>
                </a:solidFill>
              </a:rPr>
              <a:t>Bisexual</a:t>
            </a:r>
            <a:r>
              <a:rPr lang="en-US" sz="2200" dirty="0" smtClean="0"/>
              <a:t> </a:t>
            </a:r>
            <a:r>
              <a:rPr lang="en-US" sz="2200" dirty="0"/>
              <a:t>– the state of being attracted to individuals of your own gender and other </a:t>
            </a:r>
            <a:r>
              <a:rPr lang="en-US" sz="2200" dirty="0" smtClean="0"/>
              <a:t>genders.</a:t>
            </a:r>
            <a:r>
              <a:rPr lang="en-US" sz="2200" baseline="30000" dirty="0"/>
              <a:t>9</a:t>
            </a:r>
          </a:p>
        </p:txBody>
      </p:sp>
    </p:spTree>
    <p:extLst>
      <p:ext uri="{BB962C8B-B14F-4D97-AF65-F5344CB8AC3E}">
        <p14:creationId xmlns:p14="http://schemas.microsoft.com/office/powerpoint/2010/main" val="1906724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Transgender</a:t>
            </a:r>
            <a:endParaRPr lang="en-US" dirty="0">
              <a:solidFill>
                <a:schemeClr val="tx1"/>
              </a:solidFill>
            </a:endParaRPr>
          </a:p>
        </p:txBody>
      </p:sp>
      <p:sp>
        <p:nvSpPr>
          <p:cNvPr id="4" name="Text Placeholder 3"/>
          <p:cNvSpPr>
            <a:spLocks noGrp="1"/>
          </p:cNvSpPr>
          <p:nvPr>
            <p:ph type="body" sz="half" idx="2"/>
          </p:nvPr>
        </p:nvSpPr>
        <p:spPr>
          <a:xfrm>
            <a:off x="498518" y="1129553"/>
            <a:ext cx="5386893" cy="1137204"/>
          </a:xfrm>
        </p:spPr>
        <p:txBody>
          <a:bodyPr/>
          <a:lstStyle/>
          <a:p>
            <a:r>
              <a:rPr lang="en-US" dirty="0"/>
              <a:t>An umbrella term for people whose gender identity differs from the sex they were assigned at </a:t>
            </a:r>
            <a:r>
              <a:rPr lang="en-US" dirty="0" smtClean="0"/>
              <a:t>birth.</a:t>
            </a:r>
            <a:r>
              <a:rPr lang="en-US" baseline="30000" dirty="0" smtClean="0"/>
              <a:t>11</a:t>
            </a:r>
            <a:endParaRPr lang="en-US" dirty="0"/>
          </a:p>
        </p:txBody>
      </p:sp>
      <p:sp>
        <p:nvSpPr>
          <p:cNvPr id="5" name="Rectangle 4"/>
          <p:cNvSpPr/>
          <p:nvPr/>
        </p:nvSpPr>
        <p:spPr>
          <a:xfrm>
            <a:off x="498516" y="4551511"/>
            <a:ext cx="8344556" cy="165206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98517" y="4551511"/>
            <a:ext cx="8344555" cy="422235"/>
          </a:xfrm>
          <a:prstGeom prst="rect">
            <a:avLst/>
          </a:prstGeom>
        </p:spPr>
        <p:txBody>
          <a:bodyPr vert="horz" lIns="91440" tIns="45720" rIns="91440" bIns="45720" numCol="3" rtlCol="0">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pPr marL="0" indent="0">
              <a:buNone/>
            </a:pPr>
            <a:r>
              <a:rPr lang="en-CA" dirty="0" smtClean="0"/>
              <a:t>Related Words:</a:t>
            </a:r>
            <a:endParaRPr lang="en-US" dirty="0"/>
          </a:p>
        </p:txBody>
      </p:sp>
      <p:sp>
        <p:nvSpPr>
          <p:cNvPr id="7" name="Content Placeholder 2"/>
          <p:cNvSpPr txBox="1">
            <a:spLocks/>
          </p:cNvSpPr>
          <p:nvPr/>
        </p:nvSpPr>
        <p:spPr>
          <a:xfrm>
            <a:off x="498518" y="5072570"/>
            <a:ext cx="8344556" cy="1131006"/>
          </a:xfrm>
          <a:prstGeom prst="rect">
            <a:avLst/>
          </a:prstGeom>
        </p:spPr>
        <p:txBody>
          <a:bodyPr vert="horz" lIns="91440" tIns="45720" rIns="91440" bIns="45720" numCol="3" rtlCol="0">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r>
              <a:rPr lang="en-CA" dirty="0" smtClean="0">
                <a:solidFill>
                  <a:schemeClr val="tx1"/>
                </a:solidFill>
              </a:rPr>
              <a:t>Transsexual</a:t>
            </a:r>
          </a:p>
          <a:p>
            <a:r>
              <a:rPr lang="en-CA" dirty="0" smtClean="0">
                <a:solidFill>
                  <a:schemeClr val="tx1"/>
                </a:solidFill>
              </a:rPr>
              <a:t>Transvestite</a:t>
            </a:r>
          </a:p>
          <a:p>
            <a:r>
              <a:rPr lang="en-CA" dirty="0" smtClean="0">
                <a:solidFill>
                  <a:schemeClr val="tx1"/>
                </a:solidFill>
              </a:rPr>
              <a:t>Cross-dresser</a:t>
            </a:r>
          </a:p>
          <a:p>
            <a:r>
              <a:rPr lang="en-CA" dirty="0" smtClean="0">
                <a:solidFill>
                  <a:schemeClr val="tx1"/>
                </a:solidFill>
              </a:rPr>
              <a:t>Drag Queen</a:t>
            </a:r>
          </a:p>
          <a:p>
            <a:endParaRPr lang="en-CA" dirty="0" smtClean="0">
              <a:solidFill>
                <a:schemeClr val="bg1">
                  <a:lumMod val="50000"/>
                </a:schemeClr>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42043" y="0"/>
            <a:ext cx="3497432" cy="4509778"/>
          </a:xfrm>
          <a:prstGeom prst="rect">
            <a:avLst/>
          </a:prstGeom>
        </p:spPr>
      </p:pic>
    </p:spTree>
    <p:extLst>
      <p:ext uri="{BB962C8B-B14F-4D97-AF65-F5344CB8AC3E}">
        <p14:creationId xmlns:p14="http://schemas.microsoft.com/office/powerpoint/2010/main" val="547719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65495" y="134471"/>
            <a:ext cx="5078505" cy="6031577"/>
          </a:xfrm>
          <a:prstGeom prst="rect">
            <a:avLst/>
          </a:prstGeom>
        </p:spPr>
      </p:pic>
      <p:pic>
        <p:nvPicPr>
          <p:cNvPr id="6" name="Content Placeholder 5"/>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4294094" y="134471"/>
            <a:ext cx="4787154" cy="6172816"/>
          </a:xfrm>
        </p:spPr>
      </p:pic>
      <p:sp>
        <p:nvSpPr>
          <p:cNvPr id="8" name="Title 1"/>
          <p:cNvSpPr txBox="1">
            <a:spLocks/>
          </p:cNvSpPr>
          <p:nvPr/>
        </p:nvSpPr>
        <p:spPr>
          <a:xfrm>
            <a:off x="375663" y="519953"/>
            <a:ext cx="3567022" cy="6096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smtClean="0">
                <a:solidFill>
                  <a:schemeClr val="tx1"/>
                </a:solidFill>
              </a:rPr>
              <a:t>Genderqueer</a:t>
            </a:r>
            <a:endParaRPr lang="en-US" dirty="0">
              <a:solidFill>
                <a:schemeClr val="tx1"/>
              </a:solidFill>
            </a:endParaRPr>
          </a:p>
        </p:txBody>
      </p:sp>
      <p:sp>
        <p:nvSpPr>
          <p:cNvPr id="2" name="Title 1"/>
          <p:cNvSpPr>
            <a:spLocks noGrp="1"/>
          </p:cNvSpPr>
          <p:nvPr>
            <p:ph type="title"/>
          </p:nvPr>
        </p:nvSpPr>
        <p:spPr>
          <a:xfrm>
            <a:off x="375662" y="3436547"/>
            <a:ext cx="3567023" cy="597795"/>
          </a:xfrm>
        </p:spPr>
        <p:txBody>
          <a:bodyPr/>
          <a:lstStyle/>
          <a:p>
            <a:r>
              <a:rPr lang="en-US" dirty="0" err="1" smtClean="0">
                <a:solidFill>
                  <a:schemeClr val="tx1"/>
                </a:solidFill>
              </a:rPr>
              <a:t>Greygender</a:t>
            </a:r>
            <a:endParaRPr lang="en-US" dirty="0">
              <a:solidFill>
                <a:schemeClr val="tx1"/>
              </a:solidFill>
            </a:endParaRPr>
          </a:p>
        </p:txBody>
      </p:sp>
      <p:sp>
        <p:nvSpPr>
          <p:cNvPr id="9" name="Title 1"/>
          <p:cNvSpPr txBox="1">
            <a:spLocks/>
          </p:cNvSpPr>
          <p:nvPr/>
        </p:nvSpPr>
        <p:spPr>
          <a:xfrm>
            <a:off x="375662" y="2456331"/>
            <a:ext cx="3567023" cy="633581"/>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err="1" smtClean="0">
                <a:solidFill>
                  <a:schemeClr val="tx1"/>
                </a:solidFill>
              </a:rPr>
              <a:t>Demigender</a:t>
            </a:r>
            <a:endParaRPr lang="en-US" dirty="0">
              <a:solidFill>
                <a:schemeClr val="tx1"/>
              </a:solidFill>
            </a:endParaRPr>
          </a:p>
        </p:txBody>
      </p:sp>
      <p:sp>
        <p:nvSpPr>
          <p:cNvPr id="12" name="Title 1"/>
          <p:cNvSpPr txBox="1">
            <a:spLocks/>
          </p:cNvSpPr>
          <p:nvPr/>
        </p:nvSpPr>
        <p:spPr>
          <a:xfrm>
            <a:off x="375662" y="1476188"/>
            <a:ext cx="3567023" cy="633508"/>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smtClean="0">
                <a:solidFill>
                  <a:schemeClr val="tx1"/>
                </a:solidFill>
              </a:rPr>
              <a:t>Non-binary</a:t>
            </a:r>
            <a:endParaRPr lang="en-US" dirty="0">
              <a:solidFill>
                <a:schemeClr val="tx1"/>
              </a:solidFill>
            </a:endParaRPr>
          </a:p>
        </p:txBody>
      </p:sp>
      <p:sp>
        <p:nvSpPr>
          <p:cNvPr id="13" name="Title 1"/>
          <p:cNvSpPr txBox="1">
            <a:spLocks/>
          </p:cNvSpPr>
          <p:nvPr/>
        </p:nvSpPr>
        <p:spPr>
          <a:xfrm>
            <a:off x="375662" y="4380977"/>
            <a:ext cx="3855681" cy="99508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smtClean="0">
                <a:solidFill>
                  <a:schemeClr val="tx1"/>
                </a:solidFill>
              </a:rPr>
              <a:t>Gender Non-conforming</a:t>
            </a:r>
            <a:endParaRPr lang="en-US" dirty="0">
              <a:solidFill>
                <a:schemeClr val="tx1"/>
              </a:solidFill>
            </a:endParaRPr>
          </a:p>
        </p:txBody>
      </p:sp>
      <p:sp>
        <p:nvSpPr>
          <p:cNvPr id="10" name="Title 1"/>
          <p:cNvSpPr txBox="1">
            <a:spLocks/>
          </p:cNvSpPr>
          <p:nvPr/>
        </p:nvSpPr>
        <p:spPr>
          <a:xfrm>
            <a:off x="375661" y="5722694"/>
            <a:ext cx="3567023" cy="660177"/>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err="1" smtClean="0">
                <a:solidFill>
                  <a:schemeClr val="tx1"/>
                </a:solidFill>
              </a:rPr>
              <a:t>Agender</a:t>
            </a:r>
            <a:endParaRPr lang="en-US" dirty="0">
              <a:solidFill>
                <a:schemeClr val="tx1"/>
              </a:solidFill>
            </a:endParaRPr>
          </a:p>
        </p:txBody>
      </p:sp>
    </p:spTree>
    <p:extLst>
      <p:ext uri="{BB962C8B-B14F-4D97-AF65-F5344CB8AC3E}">
        <p14:creationId xmlns:p14="http://schemas.microsoft.com/office/powerpoint/2010/main" val="753946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 y="3559303"/>
            <a:ext cx="8678978" cy="422235"/>
          </a:xfrm>
          <a:prstGeom prst="rect">
            <a:avLst/>
          </a:prstGeom>
        </p:spPr>
        <p:txBody>
          <a:bodyPr vert="horz" lIns="91440" tIns="45720" rIns="91440" bIns="45720" numCol="3" rtlCol="0">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pPr marL="0" indent="0">
              <a:buNone/>
            </a:pPr>
            <a:r>
              <a:rPr lang="en-CA" dirty="0" smtClean="0"/>
              <a:t>Related (but different) terms:</a:t>
            </a:r>
            <a:endParaRPr lang="en-US" dirty="0"/>
          </a:p>
        </p:txBody>
      </p:sp>
      <p:sp>
        <p:nvSpPr>
          <p:cNvPr id="2" name="Title 1"/>
          <p:cNvSpPr>
            <a:spLocks noGrp="1"/>
          </p:cNvSpPr>
          <p:nvPr>
            <p:ph type="title"/>
          </p:nvPr>
        </p:nvSpPr>
        <p:spPr/>
        <p:txBody>
          <a:bodyPr/>
          <a:lstStyle/>
          <a:p>
            <a:r>
              <a:rPr lang="en-US" dirty="0" smtClean="0">
                <a:solidFill>
                  <a:schemeClr val="tx1"/>
                </a:solidFill>
              </a:rPr>
              <a:t>Asexual</a:t>
            </a:r>
            <a:endParaRPr lang="en-US" dirty="0">
              <a:solidFill>
                <a:schemeClr val="tx1"/>
              </a:solidFill>
            </a:endParaRPr>
          </a:p>
        </p:txBody>
      </p:sp>
      <p:sp>
        <p:nvSpPr>
          <p:cNvPr id="4" name="Text Placeholder 3"/>
          <p:cNvSpPr>
            <a:spLocks noGrp="1"/>
          </p:cNvSpPr>
          <p:nvPr>
            <p:ph type="body" sz="half" idx="2"/>
          </p:nvPr>
        </p:nvSpPr>
        <p:spPr>
          <a:xfrm>
            <a:off x="498518" y="1129553"/>
            <a:ext cx="3898385" cy="1056956"/>
          </a:xfrm>
        </p:spPr>
        <p:txBody>
          <a:bodyPr/>
          <a:lstStyle/>
          <a:p>
            <a:r>
              <a:rPr lang="en-US" dirty="0" smtClean="0"/>
              <a:t>An </a:t>
            </a:r>
            <a:r>
              <a:rPr lang="en-US" dirty="0"/>
              <a:t>individual that does not experience sexual </a:t>
            </a:r>
            <a:r>
              <a:rPr lang="en-US" dirty="0" smtClean="0"/>
              <a:t>attraction.</a:t>
            </a:r>
            <a:r>
              <a:rPr lang="en-US" baseline="30000" dirty="0" smtClean="0"/>
              <a:t>13</a:t>
            </a:r>
            <a:endParaRPr lang="en-US" baseline="30000" dirty="0"/>
          </a:p>
        </p:txBody>
      </p:sp>
      <p:sp>
        <p:nvSpPr>
          <p:cNvPr id="5" name="Rectangle 4"/>
          <p:cNvSpPr/>
          <p:nvPr/>
        </p:nvSpPr>
        <p:spPr>
          <a:xfrm>
            <a:off x="2" y="3559304"/>
            <a:ext cx="4396903" cy="19712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4" y="4129657"/>
            <a:ext cx="7116184" cy="1318393"/>
          </a:xfrm>
          <a:prstGeom prst="rect">
            <a:avLst/>
          </a:prstGeom>
        </p:spPr>
        <p:txBody>
          <a:bodyPr vert="horz" lIns="91440" tIns="45720" rIns="91440" bIns="45720" numCol="3" rtlCol="0">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r>
              <a:rPr lang="en-US" dirty="0" err="1" smtClean="0">
                <a:solidFill>
                  <a:schemeClr val="tx1"/>
                </a:solidFill>
              </a:rPr>
              <a:t>Demisexual</a:t>
            </a:r>
            <a:endParaRPr lang="en-US" dirty="0" smtClean="0">
              <a:solidFill>
                <a:schemeClr val="tx1"/>
              </a:solidFill>
            </a:endParaRPr>
          </a:p>
          <a:p>
            <a:r>
              <a:rPr lang="en-US" dirty="0" err="1" smtClean="0">
                <a:solidFill>
                  <a:schemeClr val="tx1"/>
                </a:solidFill>
              </a:rPr>
              <a:t>Greysexual</a:t>
            </a:r>
            <a:endParaRPr lang="en-US" dirty="0" smtClean="0">
              <a:solidFill>
                <a:schemeClr val="tx1"/>
              </a:solidFill>
            </a:endParaRPr>
          </a:p>
          <a:p>
            <a:endParaRPr lang="en-US" dirty="0" smtClean="0">
              <a:solidFill>
                <a:schemeClr val="tx1"/>
              </a:solidFill>
            </a:endParaRPr>
          </a:p>
          <a:p>
            <a:r>
              <a:rPr lang="en-US" dirty="0" smtClean="0">
                <a:solidFill>
                  <a:schemeClr val="tx1"/>
                </a:solidFill>
              </a:rPr>
              <a:t>Demiromantic</a:t>
            </a:r>
            <a:endParaRPr lang="en-US" dirty="0">
              <a:solidFill>
                <a:schemeClr val="tx1"/>
              </a:solidFill>
            </a:endParaRPr>
          </a:p>
          <a:p>
            <a:r>
              <a:rPr lang="en-US" dirty="0" err="1">
                <a:solidFill>
                  <a:schemeClr val="tx1"/>
                </a:solidFill>
              </a:rPr>
              <a:t>Greyromantic</a:t>
            </a:r>
            <a:endParaRPr lang="en-US" dirty="0">
              <a:solidFill>
                <a:schemeClr val="tx1"/>
              </a:solidFill>
            </a:endParaRPr>
          </a:p>
          <a:p>
            <a:r>
              <a:rPr lang="en-CA" dirty="0" err="1">
                <a:solidFill>
                  <a:schemeClr val="tx1"/>
                </a:solidFill>
              </a:rPr>
              <a:t>Aromantic</a:t>
            </a:r>
            <a:endParaRPr lang="en-CA" dirty="0">
              <a:solidFill>
                <a:schemeClr val="tx1"/>
              </a:solidFill>
            </a:endParaRPr>
          </a:p>
          <a:p>
            <a:endParaRPr lang="en-CA" dirty="0" smtClean="0">
              <a:solidFill>
                <a:schemeClr val="tx1"/>
              </a:solidFill>
            </a:endParaRPr>
          </a:p>
          <a:p>
            <a:pPr marL="0" indent="0">
              <a:buNone/>
            </a:pPr>
            <a:endParaRPr lang="en-CA" dirty="0" smtClean="0">
              <a:solidFill>
                <a:schemeClr val="tx1"/>
              </a:solidFill>
            </a:endParaRPr>
          </a:p>
          <a:p>
            <a:endParaRPr lang="en-CA" dirty="0" smtClean="0">
              <a:solidFill>
                <a:schemeClr val="bg1">
                  <a:lumMod val="50000"/>
                </a:schemeClr>
              </a:solidFill>
            </a:endParaRPr>
          </a:p>
        </p:txBody>
      </p:sp>
      <p:pic>
        <p:nvPicPr>
          <p:cNvPr id="14" name="Content Placeholder 1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396903" y="0"/>
            <a:ext cx="4747097" cy="6862651"/>
          </a:xfrm>
        </p:spPr>
      </p:pic>
    </p:spTree>
    <p:extLst>
      <p:ext uri="{BB962C8B-B14F-4D97-AF65-F5344CB8AC3E}">
        <p14:creationId xmlns:p14="http://schemas.microsoft.com/office/powerpoint/2010/main" val="2221342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Pansexual</a:t>
            </a:r>
            <a:endParaRPr lang="en-US" dirty="0">
              <a:solidFill>
                <a:schemeClr val="tx1"/>
              </a:solidFill>
            </a:endParaRPr>
          </a:p>
        </p:txBody>
      </p:sp>
      <p:pic>
        <p:nvPicPr>
          <p:cNvPr id="9" name="Content Placeholder 8"/>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0" y="4006735"/>
            <a:ext cx="9144000" cy="2851265"/>
          </a:xfrm>
        </p:spPr>
      </p:pic>
      <p:sp>
        <p:nvSpPr>
          <p:cNvPr id="4" name="Text Placeholder 3"/>
          <p:cNvSpPr>
            <a:spLocks noGrp="1"/>
          </p:cNvSpPr>
          <p:nvPr>
            <p:ph type="body" sz="half" idx="2"/>
          </p:nvPr>
        </p:nvSpPr>
        <p:spPr/>
        <p:txBody>
          <a:bodyPr/>
          <a:lstStyle/>
          <a:p>
            <a:r>
              <a:rPr lang="en-US" dirty="0" smtClean="0"/>
              <a:t>is </a:t>
            </a:r>
            <a:r>
              <a:rPr lang="en-US" dirty="0"/>
              <a:t>a sexual orientation describing a person who is attracted to all types of people, regardless of sex or </a:t>
            </a:r>
            <a:r>
              <a:rPr lang="en-US" dirty="0" smtClean="0"/>
              <a:t>gender.</a:t>
            </a:r>
            <a:r>
              <a:rPr lang="en-US" baseline="30000" dirty="0" smtClean="0"/>
              <a:t>15</a:t>
            </a:r>
            <a:endParaRPr lang="en-US" baseline="30000" dirty="0"/>
          </a:p>
        </p:txBody>
      </p:sp>
    </p:spTree>
    <p:extLst>
      <p:ext uri="{BB962C8B-B14F-4D97-AF65-F5344CB8AC3E}">
        <p14:creationId xmlns:p14="http://schemas.microsoft.com/office/powerpoint/2010/main" val="2223665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Two-Spirit</a:t>
            </a:r>
            <a:endParaRPr lang="en-US" dirty="0">
              <a:solidFill>
                <a:schemeClr val="tx1"/>
              </a:solidFill>
            </a:endParaRPr>
          </a:p>
        </p:txBody>
      </p:sp>
      <p:sp>
        <p:nvSpPr>
          <p:cNvPr id="4" name="Text Placeholder 3"/>
          <p:cNvSpPr>
            <a:spLocks noGrp="1"/>
          </p:cNvSpPr>
          <p:nvPr>
            <p:ph type="body" sz="half" idx="2"/>
          </p:nvPr>
        </p:nvSpPr>
        <p:spPr>
          <a:xfrm>
            <a:off x="498518" y="1129553"/>
            <a:ext cx="8462602" cy="1200329"/>
          </a:xfrm>
        </p:spPr>
        <p:txBody>
          <a:bodyPr>
            <a:spAutoFit/>
          </a:bodyPr>
          <a:lstStyle/>
          <a:p>
            <a:r>
              <a:rPr lang="en-US" dirty="0"/>
              <a:t>A translation of the </a:t>
            </a:r>
            <a:r>
              <a:rPr lang="en-US" dirty="0" err="1"/>
              <a:t>Anishinaabeg</a:t>
            </a:r>
            <a:r>
              <a:rPr lang="en-US" dirty="0"/>
              <a:t> (Ojibwa) term </a:t>
            </a:r>
            <a:r>
              <a:rPr lang="en-US" i="1" dirty="0" err="1"/>
              <a:t>niizh</a:t>
            </a:r>
            <a:r>
              <a:rPr lang="en-US" i="1" dirty="0"/>
              <a:t> </a:t>
            </a:r>
            <a:r>
              <a:rPr lang="en-US" i="1" dirty="0" err="1"/>
              <a:t>manidoowag</a:t>
            </a:r>
            <a:r>
              <a:rPr lang="en-US" dirty="0"/>
              <a:t>, referring to individuals who embody both a masculine and feminine </a:t>
            </a:r>
            <a:r>
              <a:rPr lang="en-US" dirty="0" smtClean="0"/>
              <a:t>spirit.</a:t>
            </a:r>
            <a:r>
              <a:rPr lang="en-US" baseline="30000" dirty="0" smtClean="0"/>
              <a:t>18</a:t>
            </a:r>
            <a:endParaRPr lang="en-US" baseline="30000" dirty="0"/>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044694" y="2329881"/>
            <a:ext cx="4916425" cy="4255161"/>
          </a:xfrm>
        </p:spPr>
      </p:pic>
    </p:spTree>
    <p:extLst>
      <p:ext uri="{BB962C8B-B14F-4D97-AF65-F5344CB8AC3E}">
        <p14:creationId xmlns:p14="http://schemas.microsoft.com/office/powerpoint/2010/main" val="25960302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2B20"/>
                </a:solidFill>
              </a:rPr>
              <a:t>LGBTQ2S+</a:t>
            </a:r>
          </a:p>
        </p:txBody>
      </p:sp>
      <p:sp>
        <p:nvSpPr>
          <p:cNvPr id="3" name="Content Placeholder 2"/>
          <p:cNvSpPr>
            <a:spLocks noGrp="1"/>
          </p:cNvSpPr>
          <p:nvPr>
            <p:ph idx="1"/>
          </p:nvPr>
        </p:nvSpPr>
        <p:spPr>
          <a:xfrm>
            <a:off x="498474" y="1129553"/>
            <a:ext cx="4207363" cy="4101982"/>
          </a:xfrm>
        </p:spPr>
        <p:txBody>
          <a:bodyPr>
            <a:normAutofit fontScale="92500"/>
          </a:bodyPr>
          <a:lstStyle/>
          <a:p>
            <a:r>
              <a:rPr lang="en-US" dirty="0" smtClean="0"/>
              <a:t>L </a:t>
            </a:r>
            <a:r>
              <a:rPr lang="mr-IN" dirty="0"/>
              <a:t>–</a:t>
            </a:r>
            <a:r>
              <a:rPr lang="en-US" dirty="0"/>
              <a:t> </a:t>
            </a:r>
            <a:r>
              <a:rPr lang="en-US" dirty="0" smtClean="0">
                <a:solidFill>
                  <a:schemeClr val="tx1"/>
                </a:solidFill>
              </a:rPr>
              <a:t>Lesbian</a:t>
            </a:r>
          </a:p>
          <a:p>
            <a:r>
              <a:rPr lang="en-US" dirty="0" smtClean="0"/>
              <a:t>G </a:t>
            </a:r>
            <a:r>
              <a:rPr lang="mr-IN" dirty="0"/>
              <a:t>–</a:t>
            </a:r>
            <a:r>
              <a:rPr lang="en-US" dirty="0"/>
              <a:t> </a:t>
            </a:r>
            <a:r>
              <a:rPr lang="en-US" dirty="0" smtClean="0">
                <a:solidFill>
                  <a:schemeClr val="tx1"/>
                </a:solidFill>
              </a:rPr>
              <a:t>Gay</a:t>
            </a:r>
          </a:p>
          <a:p>
            <a:r>
              <a:rPr lang="en-US" dirty="0" smtClean="0"/>
              <a:t>B </a:t>
            </a:r>
            <a:r>
              <a:rPr lang="mr-IN" dirty="0"/>
              <a:t>–</a:t>
            </a:r>
            <a:r>
              <a:rPr lang="en-US" dirty="0"/>
              <a:t> </a:t>
            </a:r>
            <a:r>
              <a:rPr lang="en-US" dirty="0" smtClean="0">
                <a:solidFill>
                  <a:schemeClr val="tx1"/>
                </a:solidFill>
              </a:rPr>
              <a:t>Bisexual</a:t>
            </a:r>
          </a:p>
          <a:p>
            <a:r>
              <a:rPr lang="en-US" dirty="0" smtClean="0"/>
              <a:t>T </a:t>
            </a:r>
            <a:r>
              <a:rPr lang="mr-IN" dirty="0"/>
              <a:t>–</a:t>
            </a:r>
            <a:r>
              <a:rPr lang="en-US" dirty="0"/>
              <a:t> </a:t>
            </a:r>
            <a:r>
              <a:rPr lang="en-US" dirty="0" smtClean="0">
                <a:solidFill>
                  <a:srgbClr val="2F2B20"/>
                </a:solidFill>
              </a:rPr>
              <a:t>Transgender</a:t>
            </a:r>
          </a:p>
          <a:p>
            <a:r>
              <a:rPr lang="en-US" dirty="0" smtClean="0"/>
              <a:t>Q </a:t>
            </a:r>
            <a:r>
              <a:rPr lang="mr-IN" dirty="0"/>
              <a:t>–</a:t>
            </a:r>
            <a:r>
              <a:rPr lang="en-US" dirty="0"/>
              <a:t> </a:t>
            </a:r>
            <a:r>
              <a:rPr lang="en-US" dirty="0" smtClean="0">
                <a:solidFill>
                  <a:srgbClr val="2F2B20"/>
                </a:solidFill>
              </a:rPr>
              <a:t>Queer</a:t>
            </a:r>
          </a:p>
          <a:p>
            <a:r>
              <a:rPr lang="en-US" dirty="0" smtClean="0"/>
              <a:t>2S </a:t>
            </a:r>
            <a:r>
              <a:rPr lang="mr-IN" dirty="0" smtClean="0"/>
              <a:t>–</a:t>
            </a:r>
            <a:r>
              <a:rPr lang="en-US" dirty="0" smtClean="0"/>
              <a:t> </a:t>
            </a:r>
            <a:r>
              <a:rPr lang="en-US" dirty="0" smtClean="0">
                <a:solidFill>
                  <a:srgbClr val="2F2B20"/>
                </a:solidFill>
              </a:rPr>
              <a:t>Two-spirit</a:t>
            </a:r>
          </a:p>
          <a:p>
            <a:r>
              <a:rPr lang="en-US" dirty="0" smtClean="0"/>
              <a:t>+ </a:t>
            </a:r>
            <a:r>
              <a:rPr lang="mr-IN" dirty="0"/>
              <a:t>–</a:t>
            </a:r>
            <a:r>
              <a:rPr lang="en-US" dirty="0"/>
              <a:t> A </a:t>
            </a:r>
            <a:r>
              <a:rPr lang="en-US" dirty="0" smtClean="0"/>
              <a:t>formal, explicit recognition that there are other identities within the community</a:t>
            </a:r>
          </a:p>
        </p:txBody>
      </p:sp>
      <p:sp>
        <p:nvSpPr>
          <p:cNvPr id="6" name="Content Placeholder 2"/>
          <p:cNvSpPr txBox="1">
            <a:spLocks/>
          </p:cNvSpPr>
          <p:nvPr/>
        </p:nvSpPr>
        <p:spPr>
          <a:xfrm>
            <a:off x="24504" y="5357038"/>
            <a:ext cx="5195456" cy="422235"/>
          </a:xfrm>
          <a:prstGeom prst="rect">
            <a:avLst/>
          </a:prstGeom>
        </p:spPr>
        <p:txBody>
          <a:bodyPr vert="horz" lIns="91440" tIns="45720" rIns="91440" bIns="45720" numCol="3" rtlCol="0">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pPr marL="0" indent="0">
              <a:buNone/>
            </a:pPr>
            <a:r>
              <a:rPr lang="en-CA" dirty="0" smtClean="0"/>
              <a:t>Variations:</a:t>
            </a:r>
            <a:endParaRPr lang="en-US" dirty="0"/>
          </a:p>
        </p:txBody>
      </p:sp>
      <p:sp>
        <p:nvSpPr>
          <p:cNvPr id="7" name="Content Placeholder 2"/>
          <p:cNvSpPr txBox="1">
            <a:spLocks/>
          </p:cNvSpPr>
          <p:nvPr/>
        </p:nvSpPr>
        <p:spPr>
          <a:xfrm>
            <a:off x="24504" y="5798939"/>
            <a:ext cx="7431867" cy="996305"/>
          </a:xfrm>
          <a:prstGeom prst="rect">
            <a:avLst/>
          </a:prstGeom>
        </p:spPr>
        <p:txBody>
          <a:bodyPr vert="horz" lIns="91440" tIns="45720" rIns="91440" bIns="45720" numCol="3" rtlCol="0">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pPr>
              <a:spcBef>
                <a:spcPts val="600"/>
              </a:spcBef>
            </a:pPr>
            <a:r>
              <a:rPr lang="en-CA" dirty="0" smtClean="0">
                <a:solidFill>
                  <a:schemeClr val="tx1"/>
                </a:solidFill>
              </a:rPr>
              <a:t>LGBT </a:t>
            </a:r>
          </a:p>
          <a:p>
            <a:pPr>
              <a:spcBef>
                <a:spcPts val="600"/>
              </a:spcBef>
            </a:pPr>
            <a:r>
              <a:rPr lang="en-CA" dirty="0">
                <a:solidFill>
                  <a:schemeClr val="tx1"/>
                </a:solidFill>
              </a:rPr>
              <a:t>LGBTQIA</a:t>
            </a:r>
          </a:p>
          <a:p>
            <a:pPr>
              <a:spcBef>
                <a:spcPts val="600"/>
              </a:spcBef>
            </a:pPr>
            <a:r>
              <a:rPr lang="en-CA" dirty="0" smtClean="0">
                <a:solidFill>
                  <a:schemeClr val="tx1"/>
                </a:solidFill>
              </a:rPr>
              <a:t>LGBTQ+</a:t>
            </a:r>
          </a:p>
          <a:p>
            <a:pPr>
              <a:spcBef>
                <a:spcPts val="600"/>
              </a:spcBef>
            </a:pPr>
            <a:r>
              <a:rPr lang="en-CA" dirty="0" smtClean="0">
                <a:solidFill>
                  <a:schemeClr val="tx1"/>
                </a:solidFill>
              </a:rPr>
              <a:t>LGBTQ2S+</a:t>
            </a:r>
          </a:p>
          <a:p>
            <a:endParaRPr lang="en-CA" dirty="0" smtClean="0">
              <a:solidFill>
                <a:schemeClr val="bg1">
                  <a:lumMod val="50000"/>
                </a:schemeClr>
              </a:solidFill>
            </a:endParaRPr>
          </a:p>
        </p:txBody>
      </p:sp>
      <p:sp>
        <p:nvSpPr>
          <p:cNvPr id="4" name="Rectangle 3"/>
          <p:cNvSpPr/>
          <p:nvPr/>
        </p:nvSpPr>
        <p:spPr>
          <a:xfrm>
            <a:off x="24503" y="5357039"/>
            <a:ext cx="4439921" cy="143820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05838" y="0"/>
            <a:ext cx="4438162" cy="6858000"/>
          </a:xfrm>
          <a:prstGeom prst="rect">
            <a:avLst/>
          </a:prstGeom>
        </p:spPr>
      </p:pic>
    </p:spTree>
    <p:extLst>
      <p:ext uri="{BB962C8B-B14F-4D97-AF65-F5344CB8AC3E}">
        <p14:creationId xmlns:p14="http://schemas.microsoft.com/office/powerpoint/2010/main" val="470809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Phrases</a:t>
            </a:r>
            <a:endParaRPr lang="en-US" dirty="0"/>
          </a:p>
        </p:txBody>
      </p:sp>
      <p:sp>
        <p:nvSpPr>
          <p:cNvPr id="3" name="Content Placeholder 2"/>
          <p:cNvSpPr>
            <a:spLocks noGrp="1"/>
          </p:cNvSpPr>
          <p:nvPr>
            <p:ph idx="1"/>
          </p:nvPr>
        </p:nvSpPr>
        <p:spPr>
          <a:xfrm>
            <a:off x="498474" y="1468590"/>
            <a:ext cx="3899573" cy="5389410"/>
          </a:xfrm>
        </p:spPr>
        <p:txBody>
          <a:bodyPr>
            <a:normAutofit/>
          </a:bodyPr>
          <a:lstStyle/>
          <a:p>
            <a:r>
              <a:rPr lang="en-US" dirty="0" smtClean="0">
                <a:solidFill>
                  <a:schemeClr val="tx1"/>
                </a:solidFill>
              </a:rPr>
              <a:t>Alternative lifestyle(s)</a:t>
            </a:r>
          </a:p>
          <a:p>
            <a:r>
              <a:rPr lang="en-CA" dirty="0" smtClean="0">
                <a:solidFill>
                  <a:schemeClr val="tx1"/>
                </a:solidFill>
              </a:rPr>
              <a:t>Brothers </a:t>
            </a:r>
            <a:r>
              <a:rPr lang="en-CA" dirty="0">
                <a:solidFill>
                  <a:schemeClr val="tx1"/>
                </a:solidFill>
              </a:rPr>
              <a:t>&amp; </a:t>
            </a:r>
            <a:r>
              <a:rPr lang="en-CA" dirty="0" smtClean="0">
                <a:solidFill>
                  <a:schemeClr val="tx1"/>
                </a:solidFill>
              </a:rPr>
              <a:t>Sisters</a:t>
            </a:r>
            <a:endParaRPr lang="en-CA" dirty="0">
              <a:solidFill>
                <a:schemeClr val="tx1"/>
              </a:solidFill>
            </a:endParaRPr>
          </a:p>
          <a:p>
            <a:r>
              <a:rPr lang="en-CA" dirty="0" smtClean="0">
                <a:solidFill>
                  <a:schemeClr val="tx1"/>
                </a:solidFill>
              </a:rPr>
              <a:t>Women </a:t>
            </a:r>
            <a:r>
              <a:rPr lang="en-CA" dirty="0">
                <a:solidFill>
                  <a:schemeClr val="tx1"/>
                </a:solidFill>
              </a:rPr>
              <a:t>and trans </a:t>
            </a:r>
            <a:r>
              <a:rPr lang="en-CA" dirty="0" smtClean="0">
                <a:solidFill>
                  <a:schemeClr val="tx1"/>
                </a:solidFill>
              </a:rPr>
              <a:t>women</a:t>
            </a:r>
          </a:p>
          <a:p>
            <a:r>
              <a:rPr lang="en-CA" dirty="0" smtClean="0">
                <a:solidFill>
                  <a:schemeClr val="tx1"/>
                </a:solidFill>
              </a:rPr>
              <a:t> “Real” women</a:t>
            </a:r>
          </a:p>
          <a:p>
            <a:r>
              <a:rPr lang="en-US" dirty="0" smtClean="0">
                <a:solidFill>
                  <a:schemeClr val="tx1"/>
                </a:solidFill>
              </a:rPr>
              <a:t>S/he or </a:t>
            </a:r>
            <a:r>
              <a:rPr lang="en-US" dirty="0" err="1" smtClean="0">
                <a:solidFill>
                  <a:schemeClr val="tx1"/>
                </a:solidFill>
              </a:rPr>
              <a:t>He/She</a:t>
            </a:r>
            <a:endParaRPr lang="en-US" dirty="0" smtClean="0">
              <a:solidFill>
                <a:schemeClr val="tx1"/>
              </a:solidFill>
            </a:endParaRPr>
          </a:p>
          <a:p>
            <a:r>
              <a:rPr lang="en-US" i="1" dirty="0" smtClean="0">
                <a:solidFill>
                  <a:schemeClr val="tx1"/>
                </a:solidFill>
              </a:rPr>
              <a:t>Gay Bar / Gay Rights</a:t>
            </a:r>
          </a:p>
          <a:p>
            <a:r>
              <a:rPr lang="en-US" dirty="0" smtClean="0">
                <a:solidFill>
                  <a:schemeClr val="tx1"/>
                </a:solidFill>
              </a:rPr>
              <a:t>“Preferred” Pronouns</a:t>
            </a:r>
          </a:p>
          <a:p>
            <a:endParaRPr lang="en-US" dirty="0" smtClean="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98047" y="473508"/>
            <a:ext cx="4579697" cy="5652655"/>
          </a:xfrm>
          <a:prstGeom prst="rect">
            <a:avLst/>
          </a:prstGeom>
        </p:spPr>
      </p:pic>
    </p:spTree>
    <p:extLst>
      <p:ext uri="{BB962C8B-B14F-4D97-AF65-F5344CB8AC3E}">
        <p14:creationId xmlns:p14="http://schemas.microsoft.com/office/powerpoint/2010/main" val="16903626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a:t>
            </a:r>
            <a:endParaRPr lang="en-US" i="1" dirty="0"/>
          </a:p>
        </p:txBody>
      </p:sp>
      <p:sp>
        <p:nvSpPr>
          <p:cNvPr id="3" name="Content Placeholder 2"/>
          <p:cNvSpPr>
            <a:spLocks noGrp="1"/>
          </p:cNvSpPr>
          <p:nvPr>
            <p:ph idx="1"/>
          </p:nvPr>
        </p:nvSpPr>
        <p:spPr>
          <a:xfrm>
            <a:off x="498519" y="1904253"/>
            <a:ext cx="4216916" cy="4213914"/>
          </a:xfrm>
        </p:spPr>
        <p:txBody>
          <a:bodyPr>
            <a:normAutofit/>
          </a:bodyPr>
          <a:lstStyle/>
          <a:p>
            <a:pPr marL="342900" indent="-342900">
              <a:buFont typeface="+mj-lt"/>
              <a:buAutoNum type="arabicPeriod"/>
            </a:pPr>
            <a:r>
              <a:rPr lang="en-US" dirty="0"/>
              <a:t>The person knows best. </a:t>
            </a:r>
          </a:p>
          <a:p>
            <a:pPr marL="342900" indent="-342900">
              <a:buFont typeface="+mj-lt"/>
              <a:buAutoNum type="arabicPeriod"/>
            </a:pPr>
            <a:r>
              <a:rPr lang="en-US" dirty="0" smtClean="0"/>
              <a:t>Use and respect a person’s pronouns. </a:t>
            </a:r>
          </a:p>
          <a:p>
            <a:pPr marL="342900" indent="-342900">
              <a:buFont typeface="+mj-lt"/>
              <a:buAutoNum type="arabicPeriod"/>
            </a:pPr>
            <a:r>
              <a:rPr lang="en-US" dirty="0" smtClean="0"/>
              <a:t>“To err is human…”</a:t>
            </a:r>
          </a:p>
          <a:p>
            <a:pPr marL="342900" indent="-342900">
              <a:buFont typeface="+mj-lt"/>
              <a:buAutoNum type="arabicPeriod"/>
            </a:pPr>
            <a:r>
              <a:rPr lang="en-US" dirty="0" smtClean="0"/>
              <a:t>Check your privilege. </a:t>
            </a:r>
          </a:p>
          <a:p>
            <a:pPr marL="342900" indent="-342900">
              <a:buFont typeface="+mj-lt"/>
              <a:buAutoNum type="arabicPeriod"/>
            </a:pPr>
            <a:r>
              <a:rPr lang="en-US" dirty="0" smtClean="0"/>
              <a:t>Continue to Learn.</a:t>
            </a:r>
          </a:p>
          <a:p>
            <a:pPr lvl="2"/>
            <a:endParaRPr lang="en-US" dirty="0"/>
          </a:p>
          <a:p>
            <a:pPr marL="342900" indent="-342900">
              <a:buFont typeface="+mj-lt"/>
              <a:buAutoNum type="arabicPeriod"/>
            </a:pPr>
            <a:endParaRPr lang="en-US" dirty="0"/>
          </a:p>
        </p:txBody>
      </p:sp>
      <p:sp>
        <p:nvSpPr>
          <p:cNvPr id="5" name="Text Placeholder 3"/>
          <p:cNvSpPr>
            <a:spLocks noGrp="1"/>
          </p:cNvSpPr>
          <p:nvPr>
            <p:ph type="body" sz="half" idx="2"/>
          </p:nvPr>
        </p:nvSpPr>
        <p:spPr>
          <a:xfrm>
            <a:off x="498518" y="1129553"/>
            <a:ext cx="4216917" cy="774700"/>
          </a:xfrm>
        </p:spPr>
        <p:txBody>
          <a:bodyPr/>
          <a:lstStyle/>
          <a:p>
            <a:r>
              <a:rPr lang="en-US" i="1" dirty="0" smtClean="0"/>
              <a:t>Things to keep in mind for LGBTQ+ Language.</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3362" y="899900"/>
            <a:ext cx="4620638" cy="5958100"/>
          </a:xfrm>
          <a:prstGeom prst="rect">
            <a:avLst/>
          </a:prstGeom>
        </p:spPr>
      </p:pic>
    </p:spTree>
    <p:extLst>
      <p:ext uri="{BB962C8B-B14F-4D97-AF65-F5344CB8AC3E}">
        <p14:creationId xmlns:p14="http://schemas.microsoft.com/office/powerpoint/2010/main" val="42002359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93242" y="1129553"/>
            <a:ext cx="7650757" cy="5714159"/>
          </a:xfrm>
          <a:prstGeom prst="rect">
            <a:avLst/>
          </a:prstGeom>
        </p:spPr>
      </p:pic>
      <p:sp>
        <p:nvSpPr>
          <p:cNvPr id="2" name="Title 1"/>
          <p:cNvSpPr>
            <a:spLocks noGrp="1"/>
          </p:cNvSpPr>
          <p:nvPr>
            <p:ph type="title"/>
          </p:nvPr>
        </p:nvSpPr>
        <p:spPr/>
        <p:txBody>
          <a:bodyPr/>
          <a:lstStyle/>
          <a:p>
            <a:r>
              <a:rPr lang="en-US" dirty="0" smtClean="0"/>
              <a:t>Questions</a:t>
            </a:r>
            <a:endParaRPr lang="en-US" i="1" dirty="0"/>
          </a:p>
        </p:txBody>
      </p:sp>
      <p:sp>
        <p:nvSpPr>
          <p:cNvPr id="5" name="Text Placeholder 3"/>
          <p:cNvSpPr>
            <a:spLocks noGrp="1"/>
          </p:cNvSpPr>
          <p:nvPr>
            <p:ph type="body" sz="half" idx="2"/>
          </p:nvPr>
        </p:nvSpPr>
        <p:spPr>
          <a:xfrm>
            <a:off x="498518" y="1129553"/>
            <a:ext cx="5669200" cy="774700"/>
          </a:xfrm>
        </p:spPr>
        <p:txBody>
          <a:bodyPr/>
          <a:lstStyle/>
          <a:p>
            <a:r>
              <a:rPr lang="en-US" i="1" dirty="0" smtClean="0"/>
              <a:t>Ask away. No question off limits. </a:t>
            </a:r>
            <a:endParaRPr lang="en-US" dirty="0"/>
          </a:p>
        </p:txBody>
      </p:sp>
    </p:spTree>
    <p:extLst>
      <p:ext uri="{BB962C8B-B14F-4D97-AF65-F5344CB8AC3E}">
        <p14:creationId xmlns:p14="http://schemas.microsoft.com/office/powerpoint/2010/main" val="1840088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 of Language</a:t>
            </a:r>
            <a:endParaRPr lang="en-US" dirty="0"/>
          </a:p>
        </p:txBody>
      </p:sp>
      <p:sp>
        <p:nvSpPr>
          <p:cNvPr id="3" name="Content Placeholder 2"/>
          <p:cNvSpPr>
            <a:spLocks noGrp="1"/>
          </p:cNvSpPr>
          <p:nvPr>
            <p:ph idx="1"/>
          </p:nvPr>
        </p:nvSpPr>
        <p:spPr/>
        <p:txBody>
          <a:bodyPr/>
          <a:lstStyle/>
          <a:p>
            <a:pPr marL="0" indent="0">
              <a:buNone/>
            </a:pPr>
            <a:r>
              <a:rPr lang="en-US" b="1" dirty="0"/>
              <a:t>University of Prince Edward Island (Charlottetown</a:t>
            </a:r>
            <a:r>
              <a:rPr lang="en-US" b="1" dirty="0" smtClean="0"/>
              <a:t>)</a:t>
            </a:r>
            <a:endParaRPr lang="en-US" dirty="0" smtClean="0"/>
          </a:p>
          <a:p>
            <a:r>
              <a:rPr lang="en-US" dirty="0" smtClean="0"/>
              <a:t>We would </a:t>
            </a:r>
            <a:r>
              <a:rPr lang="en-US" dirty="0"/>
              <a:t>like to begin by acknowledging that the land on which we gather is the traditional and </a:t>
            </a:r>
            <a:r>
              <a:rPr lang="en-US" dirty="0" err="1"/>
              <a:t>unceded</a:t>
            </a:r>
            <a:r>
              <a:rPr lang="en-US" dirty="0"/>
              <a:t> territory of the </a:t>
            </a:r>
            <a:r>
              <a:rPr lang="en-US" dirty="0" err="1"/>
              <a:t>Abegweit</a:t>
            </a:r>
            <a:r>
              <a:rPr lang="en-US" dirty="0"/>
              <a:t> Mi’kmaq First Nation</a:t>
            </a:r>
            <a:r>
              <a:rPr lang="en-US" dirty="0" smtClean="0"/>
              <a:t>.</a:t>
            </a:r>
          </a:p>
        </p:txBody>
      </p:sp>
      <p:sp>
        <p:nvSpPr>
          <p:cNvPr id="4" name="Text Placeholder 3"/>
          <p:cNvSpPr>
            <a:spLocks noGrp="1"/>
          </p:cNvSpPr>
          <p:nvPr>
            <p:ph type="body" sz="half" idx="2"/>
          </p:nvPr>
        </p:nvSpPr>
        <p:spPr/>
        <p:txBody>
          <a:bodyPr/>
          <a:lstStyle/>
          <a:p>
            <a:r>
              <a:rPr lang="en-US" dirty="0" smtClean="0"/>
              <a:t>Land acknowledgement</a:t>
            </a:r>
            <a:endParaRPr lang="en-US" dirty="0"/>
          </a:p>
        </p:txBody>
      </p:sp>
    </p:spTree>
    <p:extLst>
      <p:ext uri="{BB962C8B-B14F-4D97-AF65-F5344CB8AC3E}">
        <p14:creationId xmlns:p14="http://schemas.microsoft.com/office/powerpoint/2010/main" val="2749541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8180013" cy="995082"/>
          </a:xfrm>
        </p:spPr>
        <p:txBody>
          <a:bodyPr/>
          <a:lstStyle/>
          <a:p>
            <a:r>
              <a:rPr lang="en-US" dirty="0" smtClean="0">
                <a:solidFill>
                  <a:schemeClr val="tx1"/>
                </a:solidFill>
              </a:rPr>
              <a:t>Sources &amp; Information</a:t>
            </a:r>
            <a:endParaRPr lang="en-US" dirty="0">
              <a:solidFill>
                <a:schemeClr val="tx1"/>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15582" y="2179322"/>
            <a:ext cx="3628417" cy="4678677"/>
          </a:xfrm>
          <a:prstGeom prst="rect">
            <a:avLst/>
          </a:prstGeom>
        </p:spPr>
      </p:pic>
      <p:sp>
        <p:nvSpPr>
          <p:cNvPr id="3" name="Content Placeholder 2"/>
          <p:cNvSpPr>
            <a:spLocks noGrp="1"/>
          </p:cNvSpPr>
          <p:nvPr>
            <p:ph idx="1"/>
          </p:nvPr>
        </p:nvSpPr>
        <p:spPr>
          <a:xfrm>
            <a:off x="457199" y="1129554"/>
            <a:ext cx="8221288" cy="5454126"/>
          </a:xfrm>
        </p:spPr>
        <p:txBody>
          <a:bodyPr>
            <a:normAutofit/>
          </a:bodyPr>
          <a:lstStyle/>
          <a:p>
            <a:pPr marL="0" indent="0">
              <a:buNone/>
            </a:pPr>
            <a:r>
              <a:rPr lang="en-US" sz="2200" dirty="0" smtClean="0"/>
              <a:t>Sources</a:t>
            </a:r>
          </a:p>
          <a:p>
            <a:r>
              <a:rPr lang="en-US" sz="2200" dirty="0" smtClean="0"/>
              <a:t>All citations are stored within the Notes of the PowerPoint. And the PowerPoint will be shared.</a:t>
            </a:r>
          </a:p>
          <a:p>
            <a:pPr marL="0" indent="0">
              <a:buNone/>
            </a:pPr>
            <a:endParaRPr lang="en-US" sz="2200" dirty="0" smtClean="0">
              <a:solidFill>
                <a:schemeClr val="tx1"/>
              </a:solidFill>
            </a:endParaRPr>
          </a:p>
        </p:txBody>
      </p:sp>
    </p:spTree>
    <p:extLst>
      <p:ext uri="{BB962C8B-B14F-4D97-AF65-F5344CB8AC3E}">
        <p14:creationId xmlns:p14="http://schemas.microsoft.com/office/powerpoint/2010/main" val="25099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98474" y="134470"/>
            <a:ext cx="8446021" cy="1497105"/>
          </a:xfrm>
        </p:spPr>
        <p:txBody>
          <a:bodyPr/>
          <a:lstStyle/>
          <a:p>
            <a:r>
              <a:rPr lang="en-US" dirty="0" smtClean="0">
                <a:solidFill>
                  <a:schemeClr val="tx1"/>
                </a:solidFill>
              </a:rPr>
              <a:t>Sex</a:t>
            </a:r>
            <a:r>
              <a:rPr lang="en-US" dirty="0">
                <a:solidFill>
                  <a:schemeClr val="tx1"/>
                </a:solidFill>
              </a:rPr>
              <a:t>, Sexuality, </a:t>
            </a:r>
            <a:r>
              <a:rPr lang="en-US" dirty="0" smtClean="0">
                <a:solidFill>
                  <a:schemeClr val="tx1"/>
                </a:solidFill>
              </a:rPr>
              <a:t/>
            </a:r>
            <a:br>
              <a:rPr lang="en-US" dirty="0" smtClean="0">
                <a:solidFill>
                  <a:schemeClr val="tx1"/>
                </a:solidFill>
              </a:rPr>
            </a:br>
            <a:r>
              <a:rPr lang="en-US" dirty="0" smtClean="0">
                <a:solidFill>
                  <a:schemeClr val="tx1"/>
                </a:solidFill>
              </a:rPr>
              <a:t>&amp; </a:t>
            </a:r>
            <a:r>
              <a:rPr lang="en-US" dirty="0">
                <a:solidFill>
                  <a:schemeClr val="tx1"/>
                </a:solidFill>
              </a:rPr>
              <a:t>Gender</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67200" y="-147407"/>
            <a:ext cx="4718569" cy="7005407"/>
          </a:xfrm>
          <a:prstGeom prst="rect">
            <a:avLst/>
          </a:prstGeom>
        </p:spPr>
      </p:pic>
      <p:sp>
        <p:nvSpPr>
          <p:cNvPr id="9" name="Content Placeholder 2"/>
          <p:cNvSpPr txBox="1">
            <a:spLocks/>
          </p:cNvSpPr>
          <p:nvPr/>
        </p:nvSpPr>
        <p:spPr>
          <a:xfrm>
            <a:off x="457200" y="1631574"/>
            <a:ext cx="2668386" cy="3921327"/>
          </a:xfrm>
          <a:prstGeom prst="rect">
            <a:avLst/>
          </a:prstGeom>
        </p:spPr>
        <p:txBody>
          <a:bodyPr vert="horz" lIns="91440" tIns="45720" rIns="91440" bIns="45720" rtlCol="0">
            <a:norm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r>
              <a:rPr lang="en-US" sz="2200" dirty="0" smtClean="0"/>
              <a:t>Sex </a:t>
            </a:r>
            <a:r>
              <a:rPr lang="en-US" sz="2200" dirty="0"/>
              <a:t>(</a:t>
            </a:r>
            <a:r>
              <a:rPr lang="en-US" sz="2200" dirty="0" smtClean="0"/>
              <a:t>Anatomy)</a:t>
            </a:r>
          </a:p>
          <a:p>
            <a:r>
              <a:rPr lang="en-US" sz="2200" dirty="0" smtClean="0"/>
              <a:t>Sexuality </a:t>
            </a:r>
            <a:r>
              <a:rPr lang="en-US" sz="2200" dirty="0"/>
              <a:t>(</a:t>
            </a:r>
            <a:r>
              <a:rPr lang="en-US" sz="2200" dirty="0" smtClean="0"/>
              <a:t>Attraction)</a:t>
            </a:r>
          </a:p>
          <a:p>
            <a:r>
              <a:rPr lang="en-US" sz="2200" dirty="0"/>
              <a:t>Gender</a:t>
            </a:r>
          </a:p>
          <a:p>
            <a:pPr marL="0" indent="0">
              <a:buNone/>
            </a:pPr>
            <a:endParaRPr lang="en-US" sz="2200" dirty="0" smtClean="0"/>
          </a:p>
          <a:p>
            <a:endParaRPr lang="en-US" dirty="0" smtClean="0"/>
          </a:p>
          <a:p>
            <a:r>
              <a:rPr lang="en-US" sz="2200" dirty="0" smtClean="0"/>
              <a:t>Sexuality </a:t>
            </a:r>
            <a:r>
              <a:rPr lang="en-US" sz="2200" dirty="0"/>
              <a:t>≠ </a:t>
            </a:r>
            <a:r>
              <a:rPr lang="en-US" sz="2200" dirty="0" smtClean="0"/>
              <a:t>Gender </a:t>
            </a:r>
            <a:r>
              <a:rPr lang="en-US" sz="2200" dirty="0"/>
              <a:t>≠ Sex.</a:t>
            </a:r>
          </a:p>
          <a:p>
            <a:endParaRPr lang="en-US" dirty="0"/>
          </a:p>
        </p:txBody>
      </p:sp>
    </p:spTree>
    <p:extLst>
      <p:ext uri="{BB962C8B-B14F-4D97-AF65-F5344CB8AC3E}">
        <p14:creationId xmlns:p14="http://schemas.microsoft.com/office/powerpoint/2010/main" val="1524083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98474" y="134471"/>
            <a:ext cx="8446021" cy="995082"/>
          </a:xfrm>
        </p:spPr>
        <p:txBody>
          <a:bodyPr/>
          <a:lstStyle/>
          <a:p>
            <a:r>
              <a:rPr lang="en-US" dirty="0">
                <a:solidFill>
                  <a:schemeClr val="tx1"/>
                </a:solidFill>
              </a:rPr>
              <a:t>Sex, Sexuality, &amp; Gender</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77918" y="1664435"/>
            <a:ext cx="6366082" cy="4919245"/>
          </a:xfrm>
          <a:prstGeom prst="rect">
            <a:avLst/>
          </a:prstGeom>
        </p:spPr>
      </p:pic>
      <p:sp>
        <p:nvSpPr>
          <p:cNvPr id="9" name="Content Placeholder 2"/>
          <p:cNvSpPr txBox="1">
            <a:spLocks/>
          </p:cNvSpPr>
          <p:nvPr/>
        </p:nvSpPr>
        <p:spPr>
          <a:xfrm>
            <a:off x="457200" y="1129554"/>
            <a:ext cx="2668386" cy="4423348"/>
          </a:xfrm>
          <a:prstGeom prst="rect">
            <a:avLst/>
          </a:prstGeom>
        </p:spPr>
        <p:txBody>
          <a:bodyPr vert="horz" lIns="91440" tIns="45720" rIns="91440" bIns="45720" rtlCol="0">
            <a:norm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r>
              <a:rPr lang="en-US" sz="2400" dirty="0"/>
              <a:t>Sex is not binary.</a:t>
            </a:r>
          </a:p>
          <a:p>
            <a:r>
              <a:rPr lang="en-US" sz="2400" dirty="0"/>
              <a:t>Gender is not binary</a:t>
            </a:r>
            <a:r>
              <a:rPr lang="en-US" sz="2400" dirty="0" smtClean="0"/>
              <a:t>.</a:t>
            </a:r>
          </a:p>
          <a:p>
            <a:endParaRPr lang="en-US" sz="2400" dirty="0"/>
          </a:p>
          <a:p>
            <a:endParaRPr lang="en-US" dirty="0"/>
          </a:p>
        </p:txBody>
      </p:sp>
    </p:spTree>
    <p:extLst>
      <p:ext uri="{BB962C8B-B14F-4D97-AF65-F5344CB8AC3E}">
        <p14:creationId xmlns:p14="http://schemas.microsoft.com/office/powerpoint/2010/main" val="483707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4" y="134471"/>
            <a:ext cx="8659906" cy="995082"/>
          </a:xfrm>
        </p:spPr>
        <p:txBody>
          <a:bodyPr/>
          <a:lstStyle/>
          <a:p>
            <a:r>
              <a:rPr lang="en-US" dirty="0" smtClean="0"/>
              <a:t>Cisgender &amp; Transgender</a:t>
            </a:r>
            <a:endParaRPr lang="en-CA"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54169" y="1144867"/>
            <a:ext cx="4435662" cy="5713133"/>
          </a:xfrm>
        </p:spPr>
      </p:pic>
    </p:spTree>
    <p:extLst>
      <p:ext uri="{BB962C8B-B14F-4D97-AF65-F5344CB8AC3E}">
        <p14:creationId xmlns:p14="http://schemas.microsoft.com/office/powerpoint/2010/main" val="2634336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Pronouns</a:t>
            </a:r>
            <a:endParaRPr lang="en-CA"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7768" y="1367118"/>
            <a:ext cx="6437723" cy="4918472"/>
          </a:xfrm>
          <a:prstGeom prst="rect">
            <a:avLst/>
          </a:prstGeom>
        </p:spPr>
      </p:pic>
    </p:spTree>
    <p:extLst>
      <p:ext uri="{BB962C8B-B14F-4D97-AF65-F5344CB8AC3E}">
        <p14:creationId xmlns:p14="http://schemas.microsoft.com/office/powerpoint/2010/main" val="1377155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Pronouns</a:t>
            </a:r>
            <a:endParaRPr lang="en-CA" dirty="0"/>
          </a:p>
        </p:txBody>
      </p:sp>
      <p:sp>
        <p:nvSpPr>
          <p:cNvPr id="4" name="Text Placeholder 3"/>
          <p:cNvSpPr>
            <a:spLocks noGrp="1"/>
          </p:cNvSpPr>
          <p:nvPr>
            <p:ph type="body" sz="half" idx="2"/>
          </p:nvPr>
        </p:nvSpPr>
        <p:spPr>
          <a:xfrm>
            <a:off x="498518" y="1039908"/>
            <a:ext cx="7558960" cy="774700"/>
          </a:xfrm>
        </p:spPr>
        <p:txBody>
          <a:bodyPr/>
          <a:lstStyle/>
          <a:p>
            <a:r>
              <a:rPr lang="en-US" dirty="0" smtClean="0"/>
              <a:t>How Do You Ask? </a:t>
            </a:r>
            <a:endParaRPr lang="en-CA" dirty="0"/>
          </a:p>
        </p:txBody>
      </p:sp>
      <p:pic>
        <p:nvPicPr>
          <p:cNvPr id="9" name="Pronouns_ How Do You Ask_">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3364" y="1516903"/>
            <a:ext cx="8638929" cy="4858871"/>
          </a:xfrm>
        </p:spPr>
      </p:pic>
      <p:sp>
        <p:nvSpPr>
          <p:cNvPr id="7" name="Content Placeholder 2"/>
          <p:cNvSpPr txBox="1">
            <a:spLocks/>
          </p:cNvSpPr>
          <p:nvPr/>
        </p:nvSpPr>
        <p:spPr>
          <a:xfrm>
            <a:off x="0" y="6400707"/>
            <a:ext cx="9290985" cy="457293"/>
          </a:xfrm>
          <a:prstGeom prst="rect">
            <a:avLst/>
          </a:prstGeom>
        </p:spPr>
        <p:txBody>
          <a:bodyPr vert="horz" lIns="91440" tIns="45720" rIns="91440" bIns="45720" rtlCol="0">
            <a:norm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pPr marL="0" indent="0">
              <a:spcBef>
                <a:spcPts val="0"/>
              </a:spcBef>
              <a:buFont typeface="Wingdings 2" pitchFamily="18" charset="2"/>
              <a:buNone/>
            </a:pPr>
            <a:r>
              <a:rPr lang="en-CA" dirty="0" smtClean="0">
                <a:hlinkClick r:id="rId6"/>
              </a:rPr>
              <a:t>https://www.youtube.com/watch?v=r-al4liNLBU&amp;feature=youtu.be</a:t>
            </a:r>
            <a:endParaRPr lang="en-CA" dirty="0"/>
          </a:p>
        </p:txBody>
      </p:sp>
    </p:spTree>
    <p:extLst>
      <p:ext uri="{BB962C8B-B14F-4D97-AF65-F5344CB8AC3E}">
        <p14:creationId xmlns:p14="http://schemas.microsoft.com/office/powerpoint/2010/main" val="3694027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Queer</a:t>
            </a:r>
            <a:endParaRPr lang="en-US" b="1" dirty="0">
              <a:solidFill>
                <a:schemeClr val="tx1"/>
              </a:solidFill>
            </a:endParaRPr>
          </a:p>
        </p:txBody>
      </p:sp>
      <p:sp>
        <p:nvSpPr>
          <p:cNvPr id="11" name="Text Placeholder 4"/>
          <p:cNvSpPr>
            <a:spLocks noGrp="1"/>
          </p:cNvSpPr>
          <p:nvPr>
            <p:ph type="body" idx="1"/>
          </p:nvPr>
        </p:nvSpPr>
        <p:spPr>
          <a:xfrm>
            <a:off x="498475" y="1222494"/>
            <a:ext cx="3565524" cy="2160834"/>
          </a:xfrm>
        </p:spPr>
        <p:txBody>
          <a:bodyPr>
            <a:noAutofit/>
          </a:bodyPr>
          <a:lstStyle/>
          <a:p>
            <a:pPr marL="0" indent="0">
              <a:spcBef>
                <a:spcPts val="0"/>
              </a:spcBef>
              <a:buNone/>
            </a:pPr>
            <a:r>
              <a:rPr lang="en-US" b="1" i="1" dirty="0" smtClean="0">
                <a:solidFill>
                  <a:schemeClr val="tx1"/>
                </a:solidFill>
              </a:rPr>
              <a:t>Current Usage</a:t>
            </a:r>
          </a:p>
          <a:p>
            <a:pPr>
              <a:spcBef>
                <a:spcPts val="0"/>
              </a:spcBef>
            </a:pPr>
            <a:r>
              <a:rPr lang="en-US" dirty="0" smtClean="0"/>
              <a:t>“Being queer is not about a right to privacy; it is about the freedom to be public, to just be who we are.”</a:t>
            </a:r>
          </a:p>
          <a:p>
            <a:pPr marL="0" indent="0">
              <a:spcBef>
                <a:spcPts val="0"/>
              </a:spcBef>
              <a:buNone/>
            </a:pPr>
            <a:r>
              <a:rPr lang="en-US" dirty="0" smtClean="0"/>
              <a:t>-Queers Read This, 1990</a:t>
            </a:r>
            <a:endParaRPr lang="en-CA" dirty="0"/>
          </a:p>
        </p:txBody>
      </p:sp>
      <p:sp>
        <p:nvSpPr>
          <p:cNvPr id="13" name="Text Placeholder 6"/>
          <p:cNvSpPr>
            <a:spLocks noGrp="1"/>
          </p:cNvSpPr>
          <p:nvPr>
            <p:ph type="body" sz="quarter" idx="4294967295"/>
          </p:nvPr>
        </p:nvSpPr>
        <p:spPr>
          <a:xfrm>
            <a:off x="497839" y="4405305"/>
            <a:ext cx="3565525" cy="1955850"/>
          </a:xfrm>
          <a:prstGeom prst="rect">
            <a:avLst/>
          </a:prstGeom>
        </p:spPr>
        <p:txBody>
          <a:bodyPr>
            <a:normAutofit/>
          </a:bodyPr>
          <a:lstStyle/>
          <a:p>
            <a:pPr marL="0" indent="0">
              <a:spcBef>
                <a:spcPts val="0"/>
              </a:spcBef>
              <a:buNone/>
            </a:pPr>
            <a:r>
              <a:rPr lang="en-US" b="1" i="1" dirty="0" smtClean="0">
                <a:solidFill>
                  <a:schemeClr val="tx1"/>
                </a:solidFill>
              </a:rPr>
              <a:t>Historical Usage</a:t>
            </a:r>
          </a:p>
          <a:p>
            <a:pPr>
              <a:spcBef>
                <a:spcPts val="0"/>
              </a:spcBef>
            </a:pPr>
            <a:r>
              <a:rPr lang="en-US" dirty="0" smtClean="0"/>
              <a:t>“Strange, odd, peculiar, eccentric. Also: of questionable character; suspicious, dubious.”</a:t>
            </a:r>
          </a:p>
          <a:p>
            <a:pPr marL="0" indent="0">
              <a:spcBef>
                <a:spcPts val="0"/>
              </a:spcBef>
              <a:buNone/>
            </a:pPr>
            <a:r>
              <a:rPr lang="en-US" dirty="0" smtClean="0"/>
              <a:t>- Oxford English Dictionary</a:t>
            </a:r>
            <a:endParaRPr lang="en-CA" baseline="30000" dirty="0"/>
          </a:p>
        </p:txBody>
      </p:sp>
      <p:sp>
        <p:nvSpPr>
          <p:cNvPr id="14" name="Text Placeholder 6"/>
          <p:cNvSpPr>
            <a:spLocks noGrp="1"/>
          </p:cNvSpPr>
          <p:nvPr>
            <p:ph type="body" sz="quarter" idx="4294967295"/>
          </p:nvPr>
        </p:nvSpPr>
        <p:spPr>
          <a:xfrm rot="19930298">
            <a:off x="575435" y="3534479"/>
            <a:ext cx="1004437" cy="675435"/>
          </a:xfrm>
          <a:prstGeom prst="rect">
            <a:avLst/>
          </a:prstGeom>
        </p:spPr>
        <p:txBody>
          <a:bodyPr>
            <a:normAutofit/>
          </a:bodyPr>
          <a:lstStyle/>
          <a:p>
            <a:pPr marL="0" indent="0">
              <a:buNone/>
            </a:pPr>
            <a:r>
              <a:rPr lang="en-US" sz="3200" i="1" dirty="0" smtClean="0">
                <a:latin typeface="Courier New" panose="02070309020205020404" pitchFamily="49" charset="0"/>
                <a:cs typeface="Courier New" panose="02070309020205020404" pitchFamily="49" charset="0"/>
              </a:rPr>
              <a:t>Vs.</a:t>
            </a:r>
            <a:endParaRPr lang="en-CA" sz="3200" i="1" dirty="0">
              <a:latin typeface="Courier New" panose="02070309020205020404" pitchFamily="49" charset="0"/>
              <a:cs typeface="Courier New" panose="02070309020205020404" pitchFamily="49" charset="0"/>
            </a:endParaRP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446495" y="0"/>
            <a:ext cx="4697506" cy="6885386"/>
          </a:xfrm>
        </p:spPr>
      </p:pic>
    </p:spTree>
    <p:extLst>
      <p:ext uri="{BB962C8B-B14F-4D97-AF65-F5344CB8AC3E}">
        <p14:creationId xmlns:p14="http://schemas.microsoft.com/office/powerpoint/2010/main" val="1608692478"/>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za">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4090</TotalTime>
  <Words>4652</Words>
  <Application>Microsoft Office PowerPoint</Application>
  <PresentationFormat>On-screen Show (4:3)</PresentationFormat>
  <Paragraphs>438</Paragraphs>
  <Slides>19</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(Body)</vt:lpstr>
      <vt:lpstr>Century Gothic</vt:lpstr>
      <vt:lpstr>Courier New</vt:lpstr>
      <vt:lpstr>Wingdings 2</vt:lpstr>
      <vt:lpstr>Plaza</vt:lpstr>
      <vt:lpstr>LGBTQ2S+ Language</vt:lpstr>
      <vt:lpstr>Context of Language</vt:lpstr>
      <vt:lpstr>Sources &amp; Information</vt:lpstr>
      <vt:lpstr>Sex, Sexuality,  &amp; Gender</vt:lpstr>
      <vt:lpstr>Sex, Sexuality, &amp; Gender</vt:lpstr>
      <vt:lpstr>Cisgender &amp; Transgender</vt:lpstr>
      <vt:lpstr>Pronouns</vt:lpstr>
      <vt:lpstr>Pronouns</vt:lpstr>
      <vt:lpstr>Queer</vt:lpstr>
      <vt:lpstr>Lesbian / Gay / Bisexual</vt:lpstr>
      <vt:lpstr>Transgender</vt:lpstr>
      <vt:lpstr>Greygender</vt:lpstr>
      <vt:lpstr>Asexual</vt:lpstr>
      <vt:lpstr>Pansexual</vt:lpstr>
      <vt:lpstr>Two-Spirit</vt:lpstr>
      <vt:lpstr>LGBTQ2S+</vt:lpstr>
      <vt:lpstr>Other Phrases</vt:lpstr>
      <vt:lpstr>Moving Forward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Derrick Antson</dc:creator>
  <cp:lastModifiedBy>Derrick Antson</cp:lastModifiedBy>
  <cp:revision>183</cp:revision>
  <dcterms:created xsi:type="dcterms:W3CDTF">2018-11-04T17:45:59Z</dcterms:created>
  <dcterms:modified xsi:type="dcterms:W3CDTF">2019-06-03T17:59:10Z</dcterms:modified>
</cp:coreProperties>
</file>